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7"/>
  </p:notesMasterIdLst>
  <p:sldIdLst>
    <p:sldId id="319" r:id="rId3"/>
    <p:sldId id="266" r:id="rId4"/>
    <p:sldId id="261" r:id="rId5"/>
    <p:sldId id="288" r:id="rId6"/>
    <p:sldId id="291" r:id="rId7"/>
    <p:sldId id="263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9" r:id="rId16"/>
    <p:sldId id="300" r:id="rId17"/>
    <p:sldId id="292" r:id="rId18"/>
    <p:sldId id="311" r:id="rId19"/>
    <p:sldId id="302" r:id="rId20"/>
    <p:sldId id="303" r:id="rId21"/>
    <p:sldId id="304" r:id="rId22"/>
    <p:sldId id="305" r:id="rId23"/>
    <p:sldId id="306" r:id="rId24"/>
    <p:sldId id="308" r:id="rId25"/>
    <p:sldId id="307" r:id="rId26"/>
    <p:sldId id="314" r:id="rId27"/>
    <p:sldId id="315" r:id="rId28"/>
    <p:sldId id="268" r:id="rId29"/>
    <p:sldId id="313" r:id="rId30"/>
    <p:sldId id="316" r:id="rId31"/>
    <p:sldId id="317" r:id="rId32"/>
    <p:sldId id="318" r:id="rId33"/>
    <p:sldId id="301" r:id="rId34"/>
    <p:sldId id="321" r:id="rId35"/>
    <p:sldId id="320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00"/>
    <a:srgbClr val="E10000"/>
    <a:srgbClr val="000000"/>
    <a:srgbClr val="930000"/>
    <a:srgbClr val="0071FF"/>
    <a:srgbClr val="00E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68"/>
    <p:restoredTop sz="96296"/>
  </p:normalViewPr>
  <p:slideViewPr>
    <p:cSldViewPr snapToGrid="0" snapToObjects="1">
      <p:cViewPr>
        <p:scale>
          <a:sx n="78" d="100"/>
          <a:sy n="78" d="100"/>
        </p:scale>
        <p:origin x="196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23B41-87CB-EC47-99FD-07C1D25EB23E}" type="datetimeFigureOut">
              <a:rPr lang="en-US" smtClean="0"/>
              <a:t>1/28/21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053DA-BB3B-DB4F-8EBD-E65786D8D57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29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1aacb9dc3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1aacb9dc3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52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1aacb9dc3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1aacb9dc3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74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6FDA30-8D16-904A-9055-A05E4B977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8F49DC-D704-1549-970D-EB068F791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84EF7D-D741-0449-BF4A-B8DC33D4C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1FC800-70EB-4F4E-B10B-5AA3D5957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68AF29-7381-1C4C-BDDF-4215A8E6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8E74B-1668-6D4A-9C40-A2E98E1D75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57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C82930-1C4D-314C-8C36-ABFA7482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A4FE06-5054-CA43-BE3E-0E7171083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C73E85-2474-3C44-82BB-9C3BE599B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6E6675-8380-944B-9B20-7965D17A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C04E53-6C5E-FD4D-B4F3-EB85D39F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8E74B-1668-6D4A-9C40-A2E98E1D75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21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7876BB3-4739-9445-AD50-6C3139C99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19F45E-5CEA-7B49-8AC7-D4DCB9A94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0716C0-38F7-3C43-B643-7DAC09F0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F16852-8258-2244-8109-04540541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CC3AE8-A005-FE4D-8787-94B87638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8E74B-1668-6D4A-9C40-A2E98E1D75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624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3229667" y="1891600"/>
            <a:ext cx="5732800" cy="3074800"/>
          </a:xfrm>
          <a:prstGeom prst="rect">
            <a:avLst/>
          </a:prstGeom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501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sous-titre" type="title">
  <p:cSld name="Titre et sous-titr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190625" y="1151929"/>
            <a:ext cx="98108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1190625" y="3536156"/>
            <a:ext cx="9810800" cy="7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1pPr>
            <a:lvl2pPr marL="1219170" lvl="1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2pPr>
            <a:lvl3pPr marL="1828754" lvl="2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3pPr>
            <a:lvl4pPr marL="2438339" lvl="3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4pPr>
            <a:lvl5pPr marL="3047924" lvl="4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5pPr>
            <a:lvl6pPr marL="3657509" lvl="5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6pPr>
            <a:lvl7pPr marL="4267093" lvl="6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7pPr>
            <a:lvl8pPr marL="4876678" lvl="7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8pPr>
            <a:lvl9pPr marL="5486263" lvl="8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243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puces" type="tx">
  <p:cSld name="Titre et puce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892969" y="285751"/>
            <a:ext cx="10406000" cy="1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00" cy="4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609585" lvl="0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1pPr>
            <a:lvl2pPr marL="1219170" lvl="1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2pPr>
            <a:lvl3pPr marL="1828754" lvl="2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3pPr>
            <a:lvl4pPr marL="2438339" lvl="3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4pPr>
            <a:lvl5pPr marL="3047924" lvl="4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5pPr>
            <a:lvl6pPr marL="3657509" lvl="5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6pPr>
            <a:lvl7pPr marL="4267093" lvl="6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7pPr>
            <a:lvl8pPr marL="4876678" lvl="7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8pPr>
            <a:lvl9pPr marL="5486263" lvl="8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4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e">
  <p:cSld name="Photo - Horizonta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>
            <a:spLocks noGrp="1"/>
          </p:cNvSpPr>
          <p:nvPr>
            <p:ph type="pic" idx="2"/>
          </p:nvPr>
        </p:nvSpPr>
        <p:spPr>
          <a:xfrm>
            <a:off x="1500188" y="232172"/>
            <a:ext cx="9168000" cy="4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800" cy="1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190625" y="5759648"/>
            <a:ext cx="98108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1pPr>
            <a:lvl2pPr marL="1219170" lvl="1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2pPr>
            <a:lvl3pPr marL="1828754" lvl="2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3pPr>
            <a:lvl4pPr marL="2438339" lvl="3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4pPr>
            <a:lvl5pPr marL="3047924" lvl="4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5pPr>
            <a:lvl6pPr marL="3657509" lvl="5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6pPr>
            <a:lvl7pPr marL="4267093" lvl="6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7pPr>
            <a:lvl8pPr marL="4876678" lvl="7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8pPr>
            <a:lvl9pPr marL="5486263" lvl="8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450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- Centré">
  <p:cSld name="Titre - Centré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190625" y="2268140"/>
            <a:ext cx="98108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670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e">
  <p:cSld name="Photo - Vertica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>
            <a:spLocks noGrp="1"/>
          </p:cNvSpPr>
          <p:nvPr>
            <p:ph type="pic" idx="2"/>
          </p:nvPr>
        </p:nvSpPr>
        <p:spPr>
          <a:xfrm>
            <a:off x="6226969" y="535781"/>
            <a:ext cx="5151600" cy="5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92969" y="535781"/>
            <a:ext cx="5000800" cy="2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92969" y="3518297"/>
            <a:ext cx="5000800" cy="2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1pPr>
            <a:lvl2pPr marL="1219170" lvl="1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2pPr>
            <a:lvl3pPr marL="1828754" lvl="2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3pPr>
            <a:lvl4pPr marL="2438339" lvl="3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4pPr>
            <a:lvl5pPr marL="3047924" lvl="4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800"/>
            </a:lvl5pPr>
            <a:lvl6pPr marL="3657509" lvl="5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6pPr>
            <a:lvl7pPr marL="4267093" lvl="6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7pPr>
            <a:lvl8pPr marL="4876678" lvl="7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8pPr>
            <a:lvl9pPr marL="5486263" lvl="8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812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- Haut">
  <p:cSld name="Titre - Ha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892969" y="285751"/>
            <a:ext cx="10406000" cy="1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479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, puces et photo">
  <p:cSld name="Titre, puces et phot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>
            <a:spLocks noGrp="1"/>
          </p:cNvSpPr>
          <p:nvPr>
            <p:ph type="pic" idx="2"/>
          </p:nvPr>
        </p:nvSpPr>
        <p:spPr>
          <a:xfrm>
            <a:off x="6298407" y="741164"/>
            <a:ext cx="5000800" cy="5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892969" y="285751"/>
            <a:ext cx="10406000" cy="1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5000800" cy="4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Char char="•"/>
              <a:defRPr sz="2400"/>
            </a:lvl1pPr>
            <a:lvl2pPr marL="1219170" lvl="1" indent="-42332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Char char="•"/>
              <a:defRPr sz="2400"/>
            </a:lvl2pPr>
            <a:lvl3pPr marL="1828754" lvl="2" indent="-42332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Char char="•"/>
              <a:defRPr sz="2400"/>
            </a:lvl3pPr>
            <a:lvl4pPr marL="2438339" lvl="3" indent="-42332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Char char="•"/>
              <a:defRPr sz="2400"/>
            </a:lvl4pPr>
            <a:lvl5pPr marL="3047924" lvl="4" indent="-42332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Char char="•"/>
              <a:defRPr sz="2400"/>
            </a:lvl5pPr>
            <a:lvl6pPr marL="3657509" lvl="5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6pPr>
            <a:lvl7pPr marL="4267093" lvl="6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7pPr>
            <a:lvl8pPr marL="4876678" lvl="7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8pPr>
            <a:lvl9pPr marL="5486263" lvl="8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165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97FD7B-4B5C-0140-A3F6-15098C80B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1" y="2046394"/>
            <a:ext cx="10515600" cy="448946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D3E1C98-F38E-5346-A730-53896217C685}"/>
              </a:ext>
            </a:extLst>
          </p:cNvPr>
          <p:cNvGrpSpPr/>
          <p:nvPr userDrawn="1"/>
        </p:nvGrpSpPr>
        <p:grpSpPr>
          <a:xfrm>
            <a:off x="0" y="642535"/>
            <a:ext cx="12192000" cy="1240771"/>
            <a:chOff x="0" y="493900"/>
            <a:chExt cx="12192000" cy="12407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7F9576-034F-EB42-B916-FA669DE5DE54}"/>
                </a:ext>
              </a:extLst>
            </p:cNvPr>
            <p:cNvSpPr/>
            <p:nvPr/>
          </p:nvSpPr>
          <p:spPr>
            <a:xfrm>
              <a:off x="0" y="655265"/>
              <a:ext cx="12192000" cy="918041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8C28DF-31FE-A242-8FFB-8768B31FAA7B}"/>
                </a:ext>
              </a:extLst>
            </p:cNvPr>
            <p:cNvSpPr/>
            <p:nvPr/>
          </p:nvSpPr>
          <p:spPr>
            <a:xfrm>
              <a:off x="0" y="493900"/>
              <a:ext cx="12192000" cy="1613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7F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A1A6DF-A01A-EB40-8BA9-4957672FD44C}"/>
                </a:ext>
              </a:extLst>
            </p:cNvPr>
            <p:cNvSpPr/>
            <p:nvPr/>
          </p:nvSpPr>
          <p:spPr>
            <a:xfrm>
              <a:off x="0" y="1573306"/>
              <a:ext cx="12192000" cy="1613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7F00"/>
                </a:solidFill>
              </a:endParaRPr>
            </a:p>
          </p:txBody>
        </p:sp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616AAE85-F058-B54F-9DBD-0AC62D76E1B7}"/>
              </a:ext>
            </a:extLst>
          </p:cNvPr>
          <p:cNvSpPr txBox="1">
            <a:spLocks/>
          </p:cNvSpPr>
          <p:nvPr userDrawn="1"/>
        </p:nvSpPr>
        <p:spPr>
          <a:xfrm>
            <a:off x="315258" y="802872"/>
            <a:ext cx="10515600" cy="918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F297C0-4B41-564A-9D1A-852117CDC912}"/>
              </a:ext>
            </a:extLst>
          </p:cNvPr>
          <p:cNvSpPr/>
          <p:nvPr userDrawn="1"/>
        </p:nvSpPr>
        <p:spPr>
          <a:xfrm>
            <a:off x="-88777" y="6670423"/>
            <a:ext cx="12375472" cy="231120"/>
          </a:xfrm>
          <a:prstGeom prst="rect">
            <a:avLst/>
          </a:prstGeom>
          <a:solidFill>
            <a:schemeClr val="accent2"/>
          </a:solidFill>
          <a:ln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4D107B76-6567-0B47-97C5-1A2E91F9FAE5}"/>
              </a:ext>
            </a:extLst>
          </p:cNvPr>
          <p:cNvSpPr txBox="1">
            <a:spLocks/>
          </p:cNvSpPr>
          <p:nvPr userDrawn="1"/>
        </p:nvSpPr>
        <p:spPr>
          <a:xfrm>
            <a:off x="315258" y="925897"/>
            <a:ext cx="10515600" cy="661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EB83115-63CB-754E-8A15-FF045B4FDF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1510" y="3014"/>
            <a:ext cx="2093415" cy="828490"/>
          </a:xfrm>
          <a:prstGeom prst="rect">
            <a:avLst/>
          </a:prstGeom>
        </p:spPr>
      </p:pic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B25A61CB-2D9C-DC41-92E2-F63864886361}"/>
              </a:ext>
            </a:extLst>
          </p:cNvPr>
          <p:cNvSpPr txBox="1">
            <a:spLocks/>
          </p:cNvSpPr>
          <p:nvPr userDrawn="1"/>
        </p:nvSpPr>
        <p:spPr>
          <a:xfrm>
            <a:off x="5808921" y="39545"/>
            <a:ext cx="574158" cy="37826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78E74B-1668-6D4A-9C40-A2E98E1D7522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755299-8DDF-7047-8EAC-C93B01741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118" r="17812" b="16683"/>
          <a:stretch/>
        </p:blipFill>
        <p:spPr>
          <a:xfrm rot="2699212">
            <a:off x="181182" y="-495969"/>
            <a:ext cx="1264314" cy="1536943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B8B75B31-81B5-C143-9F0A-82D45720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91" y="801844"/>
            <a:ext cx="10515600" cy="918041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48660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ces">
  <p:cSld name="Puce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00" cy="50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609585" lvl="0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1pPr>
            <a:lvl2pPr marL="1219170" lvl="1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2pPr>
            <a:lvl3pPr marL="1828754" lvl="2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3pPr>
            <a:lvl4pPr marL="2438339" lvl="3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4pPr>
            <a:lvl5pPr marL="3047924" lvl="4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5pPr>
            <a:lvl6pPr marL="3657509" lvl="5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6pPr>
            <a:lvl7pPr marL="4267093" lvl="6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7pPr>
            <a:lvl8pPr marL="4876678" lvl="7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8pPr>
            <a:lvl9pPr marL="5486263" lvl="8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45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 photos">
  <p:cSld name="3 photo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>
            <a:spLocks noGrp="1"/>
          </p:cNvSpPr>
          <p:nvPr>
            <p:ph type="pic" idx="2"/>
          </p:nvPr>
        </p:nvSpPr>
        <p:spPr>
          <a:xfrm>
            <a:off x="6060281" y="3562945"/>
            <a:ext cx="5572000" cy="2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>
            <a:spLocks noGrp="1"/>
          </p:cNvSpPr>
          <p:nvPr>
            <p:ph type="pic" idx="3"/>
          </p:nvPr>
        </p:nvSpPr>
        <p:spPr>
          <a:xfrm>
            <a:off x="6060281" y="535781"/>
            <a:ext cx="5482800" cy="2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>
            <a:spLocks noGrp="1"/>
          </p:cNvSpPr>
          <p:nvPr>
            <p:ph type="pic" idx="4"/>
          </p:nvPr>
        </p:nvSpPr>
        <p:spPr>
          <a:xfrm>
            <a:off x="678656" y="508992"/>
            <a:ext cx="5286400" cy="59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332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ion">
  <p:cSld name="Cita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1190625" y="4473773"/>
            <a:ext cx="9810800" cy="3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2pPr>
            <a:lvl3pPr marL="1828754" lvl="2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3pPr>
            <a:lvl4pPr marL="2438339" lvl="3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4pPr>
            <a:lvl5pPr marL="3047924" lvl="4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5pPr>
            <a:lvl6pPr marL="3657509" lvl="5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6pPr>
            <a:lvl7pPr marL="4267093" lvl="6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7pPr>
            <a:lvl8pPr marL="4876678" lvl="7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8pPr>
            <a:lvl9pPr marL="5486263" lvl="8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2"/>
          </p:nvPr>
        </p:nvSpPr>
        <p:spPr>
          <a:xfrm>
            <a:off x="1190625" y="2991445"/>
            <a:ext cx="9810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  <a:defRPr sz="3467"/>
            </a:lvl1pPr>
            <a:lvl2pPr marL="1219170" lvl="1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2pPr>
            <a:lvl3pPr marL="1828754" lvl="2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3pPr>
            <a:lvl4pPr marL="2438339" lvl="3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4pPr>
            <a:lvl5pPr marL="3047924" lvl="4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5pPr>
            <a:lvl6pPr marL="3657509" lvl="5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6pPr>
            <a:lvl7pPr marL="4267093" lvl="6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7pPr>
            <a:lvl8pPr marL="4876678" lvl="7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8pPr>
            <a:lvl9pPr marL="5486263" lvl="8" indent="-38099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918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>
            <a:spLocks noGrp="1"/>
          </p:cNvSpPr>
          <p:nvPr>
            <p:ph type="pic" idx="2"/>
          </p:nvPr>
        </p:nvSpPr>
        <p:spPr>
          <a:xfrm>
            <a:off x="-762000" y="0"/>
            <a:ext cx="1371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3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35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erge">
  <p:cSld name="Vierg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577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32750" tIns="32750" rIns="32750" bIns="327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32750" tIns="32750" rIns="32750" bIns="3275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560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3229667" y="1891600"/>
            <a:ext cx="5732800" cy="3074800"/>
          </a:xfrm>
          <a:prstGeom prst="rect">
            <a:avLst/>
          </a:prstGeom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673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9407C-F9B3-D94E-B4EA-DEA6FB7E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DBBDC6-A764-EA4F-944A-251BDB5C6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60E264-EF8F-3143-9FCC-0E8F1920C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848A3-8A06-C046-854D-BC5D930E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F5BBBA-67B1-DC4B-A4A5-7A924B77A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8E74B-1668-6D4A-9C40-A2E98E1D75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76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F06A0-8B41-8C4B-9DEC-180997592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94D507-E2E4-5B41-9C98-E36E9AE5E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A00068-5D65-8B41-8673-4BD0E0A01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2C8189-1D61-0549-BE7A-3A2BA79AD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708E7D-9DC6-2845-9E26-4201E440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659305-063B-B84D-91B6-4B81BBD4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8E74B-1668-6D4A-9C40-A2E98E1D75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7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5E450F-90F8-C248-8F0F-466E6959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E11A35-FC28-7641-A3E4-24E39E459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79E04E-297B-954E-852D-8EA613F41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9784F4-4BF8-B741-87E5-603166420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2B2FB6-850E-0E47-87EC-CF94B0B6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6EFCD1-0A3D-DE47-A713-2B011037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0AD9D-D9B1-7C41-A51B-78A49CB6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DAD922-1817-F141-A90E-D7881827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8E74B-1668-6D4A-9C40-A2E98E1D75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640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F2FBD-27B3-BE4F-836C-21AC9467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7B457E-64A3-1E47-A710-10E7136E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FB45DD-373A-E143-B8A2-B1243EA2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F95A4C-DC83-5C4C-A092-B497961C1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8E74B-1668-6D4A-9C40-A2E98E1D75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548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BF3F45D-169D-A345-BA92-148998699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834DD6-DBFD-7F47-9B53-81974925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C706A0-0B3A-BD47-A73B-A39750B01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8E74B-1668-6D4A-9C40-A2E98E1D75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081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28188-108E-AB49-B8D0-01AF8EE2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C051B6-5424-B040-A36D-903BA8885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68C534-417B-5249-8254-6F05E2622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8CC2E4-8EA8-1E4C-9EC6-C3A180C5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05E299-CBA1-3046-9475-DE06C3AF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C4B1D7-FFFC-FD4C-9617-5BC6D8BDD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8E74B-1668-6D4A-9C40-A2E98E1D75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635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FB77C-2CFF-5D43-9A57-402043DBF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762BA36-A10B-034F-96A3-CBDADF95A3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9F1722-DAA6-6A47-88DD-F07A6F224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0E76D5-E6C7-F749-9D1C-BC513C78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C8B492-DF25-3E49-9C48-01B3E0DA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9757B1-2111-514E-BCDC-36493DED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8E74B-1668-6D4A-9C40-A2E98E1D75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978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7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2969" y="285751"/>
            <a:ext cx="10406000" cy="1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  <a:defRPr sz="5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  <a:defRPr sz="5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  <a:defRPr sz="5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  <a:defRPr sz="5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  <a:defRPr sz="5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  <a:defRPr sz="5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  <a:defRPr sz="5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  <a:defRPr sz="5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  <a:defRPr sz="5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00" cy="4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2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2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2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2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2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2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2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2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 Light"/>
              <a:buChar char="•"/>
              <a:defRPr sz="2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917311" y="6500812"/>
            <a:ext cx="345600" cy="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387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olute - RP Forums">
            <a:extLst>
              <a:ext uri="{FF2B5EF4-FFF2-40B4-BE49-F238E27FC236}">
                <a16:creationId xmlns:a16="http://schemas.microsoft.com/office/drawing/2014/main" id="{C0464015-A134-884E-8CC2-887FFA651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t="9091" r="9016" b="1"/>
          <a:stretch/>
        </p:blipFill>
        <p:spPr bwMode="auto">
          <a:xfrm>
            <a:off x="19" y="6089"/>
            <a:ext cx="12191981" cy="6857990"/>
          </a:xfrm>
          <a:prstGeom prst="rect">
            <a:avLst/>
          </a:prstGeom>
          <a:noFill/>
          <a:effectLst>
            <a:innerShdw blurRad="1270000" dist="2540000" dir="5400000">
              <a:prstClr val="black">
                <a:alpha val="81000"/>
              </a:prstClr>
            </a:inn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6E6B63D-A9A0-9948-B9C0-7786169E0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198104"/>
            <a:ext cx="9564947" cy="2387600"/>
          </a:xfrm>
          <a:noFill/>
        </p:spPr>
        <p:txBody>
          <a:bodyPr>
            <a:normAutofit/>
          </a:bodyPr>
          <a:lstStyle/>
          <a:p>
            <a:pPr algn="l"/>
            <a:r>
              <a:rPr lang="fr-FR" dirty="0">
                <a:ln w="47625" cmpd="dbl">
                  <a:solidFill>
                    <a:schemeClr val="bg1"/>
                  </a:solidFill>
                </a:ln>
                <a:noFill/>
                <a:latin typeface="Quantum" pitchFamily="2" charset="0"/>
              </a:rPr>
              <a:t>METAL GEAR SOLID 4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D23880-11C6-9D41-972C-701A76010208}"/>
              </a:ext>
            </a:extLst>
          </p:cNvPr>
          <p:cNvSpPr/>
          <p:nvPr/>
        </p:nvSpPr>
        <p:spPr>
          <a:xfrm>
            <a:off x="0" y="5624945"/>
            <a:ext cx="9969500" cy="592975"/>
          </a:xfrm>
          <a:prstGeom prst="rect">
            <a:avLst/>
          </a:prstGeom>
          <a:solidFill>
            <a:srgbClr val="FF7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E6335C3-B284-3041-8353-224FDC94A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469" y="5675744"/>
            <a:ext cx="9078562" cy="580276"/>
          </a:xfrm>
        </p:spPr>
        <p:txBody>
          <a:bodyPr lIns="90000" tIns="0" bIns="0" anchor="ctr" anchorCtr="0">
            <a:normAutofit/>
          </a:bodyPr>
          <a:lstStyle/>
          <a:p>
            <a:pPr algn="l"/>
            <a:r>
              <a:rPr lang="fr-FR" sz="2800" b="1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Times New Roman" panose="02020603050405020304" pitchFamily="18" charset="0"/>
              </a:rPr>
              <a:t>GUNS OF THE PATRIOTS </a:t>
            </a:r>
          </a:p>
        </p:txBody>
      </p:sp>
    </p:spTree>
    <p:extLst>
      <p:ext uri="{BB962C8B-B14F-4D97-AF65-F5344CB8AC3E}">
        <p14:creationId xmlns:p14="http://schemas.microsoft.com/office/powerpoint/2010/main" val="113547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7969639-982E-AC4B-9CAF-A003D2C0D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661" y="3530432"/>
            <a:ext cx="3500437" cy="3457479"/>
          </a:xfrm>
        </p:spPr>
        <p:txBody>
          <a:bodyPr/>
          <a:lstStyle/>
          <a:p>
            <a:pPr>
              <a:buClr>
                <a:srgbClr val="FF7F00"/>
              </a:buClr>
            </a:pPr>
            <a:r>
              <a:rPr lang="en-US" sz="2000" dirty="0"/>
              <a:t>The mercenaries : </a:t>
            </a:r>
          </a:p>
          <a:p>
            <a:pPr marL="0" indent="0">
              <a:buNone/>
            </a:pPr>
            <a:r>
              <a:rPr lang="en-US" sz="2000" dirty="0"/>
              <a:t>Can be either allies or enemies depending on your actions</a:t>
            </a:r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17B2289-70AA-4549-8154-D9C946570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protagonists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E73506C-9DAB-FA46-AC5B-84D2992D52E1}"/>
              </a:ext>
            </a:extLst>
          </p:cNvPr>
          <p:cNvGrpSpPr/>
          <p:nvPr/>
        </p:nvGrpSpPr>
        <p:grpSpPr>
          <a:xfrm>
            <a:off x="8498455" y="2484329"/>
            <a:ext cx="3337004" cy="4289743"/>
            <a:chOff x="8327104" y="2484329"/>
            <a:chExt cx="3337004" cy="4289743"/>
          </a:xfrm>
        </p:grpSpPr>
        <p:sp>
          <p:nvSpPr>
            <p:cNvPr id="5" name="Espace réservé du contenu 1">
              <a:extLst>
                <a:ext uri="{FF2B5EF4-FFF2-40B4-BE49-F238E27FC236}">
                  <a16:creationId xmlns:a16="http://schemas.microsoft.com/office/drawing/2014/main" id="{D221F856-56AD-3644-85F4-4754E49B79E2}"/>
                </a:ext>
              </a:extLst>
            </p:cNvPr>
            <p:cNvSpPr txBox="1">
              <a:spLocks/>
            </p:cNvSpPr>
            <p:nvPr/>
          </p:nvSpPr>
          <p:spPr>
            <a:xfrm>
              <a:off x="8327104" y="3316592"/>
              <a:ext cx="3337004" cy="3457480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FF7F00"/>
                </a:buClr>
              </a:pPr>
              <a:r>
                <a:rPr lang="en-US" sz="2000" dirty="0"/>
                <a:t>Liquid ocelot : great enemy</a:t>
              </a:r>
            </a:p>
            <a:p>
              <a:pPr>
                <a:buClr>
                  <a:srgbClr val="FF7F00"/>
                </a:buClr>
              </a:pPr>
              <a:r>
                <a:rPr lang="en-US" sz="2000" dirty="0"/>
                <a:t>SMP : Soldiers of private military companies</a:t>
              </a:r>
            </a:p>
            <a:p>
              <a:pPr>
                <a:buClr>
                  <a:srgbClr val="FF7F00"/>
                </a:buClr>
              </a:pPr>
              <a:r>
                <a:rPr lang="en-US" sz="2000" dirty="0"/>
                <a:t>Vamp </a:t>
              </a:r>
            </a:p>
            <a:p>
              <a:pPr>
                <a:buClr>
                  <a:srgbClr val="FF7F00"/>
                </a:buClr>
              </a:pPr>
              <a:r>
                <a:rPr lang="en-US" sz="2000" dirty="0"/>
                <a:t>Screaming Mantis </a:t>
              </a:r>
            </a:p>
            <a:p>
              <a:pPr>
                <a:buClr>
                  <a:srgbClr val="FF7F00"/>
                </a:buClr>
              </a:pPr>
              <a:r>
                <a:rPr lang="en-US" sz="2000" dirty="0"/>
                <a:t>Laughing Octopus </a:t>
              </a:r>
            </a:p>
            <a:p>
              <a:pPr>
                <a:buClr>
                  <a:srgbClr val="FF7F00"/>
                </a:buClr>
              </a:pPr>
              <a:r>
                <a:rPr lang="en-US" sz="2000" dirty="0"/>
                <a:t>Crying Wolf</a:t>
              </a:r>
            </a:p>
            <a:p>
              <a:pPr>
                <a:buClr>
                  <a:srgbClr val="FF7F00"/>
                </a:buClr>
              </a:pPr>
              <a:r>
                <a:rPr lang="en-US" sz="2000" dirty="0"/>
                <a:t>Raging Raven</a:t>
              </a:r>
              <a:endParaRPr lang="en-US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033BA88-1C15-944A-A614-7C9307BEE51A}"/>
                </a:ext>
              </a:extLst>
            </p:cNvPr>
            <p:cNvSpPr txBox="1"/>
            <p:nvPr/>
          </p:nvSpPr>
          <p:spPr>
            <a:xfrm>
              <a:off x="8767134" y="2484329"/>
              <a:ext cx="208597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FF7F00"/>
                  </a:solidFill>
                </a:rPr>
                <a:t>Enemies</a:t>
              </a:r>
              <a:endParaRPr lang="en-US" b="1" u="sng" dirty="0">
                <a:solidFill>
                  <a:srgbClr val="FF7F00"/>
                </a:solidFill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994217C-7B62-914D-8765-9595393E0FFB}"/>
              </a:ext>
            </a:extLst>
          </p:cNvPr>
          <p:cNvGrpSpPr/>
          <p:nvPr/>
        </p:nvGrpSpPr>
        <p:grpSpPr>
          <a:xfrm>
            <a:off x="558868" y="2484329"/>
            <a:ext cx="3500436" cy="4061050"/>
            <a:chOff x="387517" y="2484329"/>
            <a:chExt cx="3500436" cy="4061050"/>
          </a:xfrm>
        </p:grpSpPr>
        <p:sp>
          <p:nvSpPr>
            <p:cNvPr id="4" name="Espace réservé du contenu 1">
              <a:extLst>
                <a:ext uri="{FF2B5EF4-FFF2-40B4-BE49-F238E27FC236}">
                  <a16:creationId xmlns:a16="http://schemas.microsoft.com/office/drawing/2014/main" id="{AC93ABB0-753F-204F-B5D1-2F0E14EB26C9}"/>
                </a:ext>
              </a:extLst>
            </p:cNvPr>
            <p:cNvSpPr txBox="1">
              <a:spLocks/>
            </p:cNvSpPr>
            <p:nvPr/>
          </p:nvSpPr>
          <p:spPr>
            <a:xfrm>
              <a:off x="387517" y="2784755"/>
              <a:ext cx="3357124" cy="376062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  <a:p>
              <a:pPr>
                <a:buClr>
                  <a:srgbClr val="FF7F00"/>
                </a:buClr>
              </a:pPr>
              <a:r>
                <a:rPr lang="en-US" sz="2000" dirty="0"/>
                <a:t>Old Snake : the player</a:t>
              </a:r>
            </a:p>
            <a:p>
              <a:pPr>
                <a:buClr>
                  <a:srgbClr val="FF7F00"/>
                </a:buClr>
              </a:pPr>
              <a:r>
                <a:rPr lang="en-US" sz="2000" dirty="0" err="1"/>
                <a:t>Otacon</a:t>
              </a:r>
              <a:endParaRPr lang="en-US" sz="2000" dirty="0"/>
            </a:p>
            <a:p>
              <a:pPr>
                <a:buClr>
                  <a:srgbClr val="FF7F00"/>
                </a:buClr>
              </a:pPr>
              <a:r>
                <a:rPr lang="en-US" sz="2000" dirty="0" err="1"/>
                <a:t>Drebin</a:t>
              </a:r>
              <a:r>
                <a:rPr lang="en-US" sz="2000" dirty="0"/>
                <a:t> : the weapon dealer</a:t>
              </a:r>
            </a:p>
            <a:p>
              <a:pPr>
                <a:buClr>
                  <a:srgbClr val="FF7F00"/>
                </a:buClr>
              </a:pPr>
              <a:r>
                <a:rPr lang="en-US" sz="2000" dirty="0"/>
                <a:t>Raiden </a:t>
              </a:r>
            </a:p>
            <a:p>
              <a:pPr>
                <a:buClr>
                  <a:srgbClr val="FF7F00"/>
                </a:buClr>
              </a:pPr>
              <a:r>
                <a:rPr lang="en-US" sz="2000" dirty="0"/>
                <a:t>Meryl</a:t>
              </a:r>
            </a:p>
            <a:p>
              <a:pPr>
                <a:buClr>
                  <a:srgbClr val="FF7F00"/>
                </a:buClr>
              </a:pPr>
              <a:r>
                <a:rPr lang="en-US" sz="2000" dirty="0"/>
                <a:t>Roy </a:t>
              </a:r>
              <a:r>
                <a:rPr lang="en-US" sz="2000" dirty="0" err="1"/>
                <a:t>campbell</a:t>
              </a:r>
              <a:endParaRPr lang="en-US" sz="2000" dirty="0"/>
            </a:p>
            <a:p>
              <a:pPr>
                <a:buClr>
                  <a:srgbClr val="FF7F00"/>
                </a:buClr>
              </a:pPr>
              <a:r>
                <a:rPr lang="en-US" sz="2000" dirty="0"/>
                <a:t>Big Mama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81F69A8-85EE-C348-86F0-FA938063E6AF}"/>
                </a:ext>
              </a:extLst>
            </p:cNvPr>
            <p:cNvSpPr txBox="1"/>
            <p:nvPr/>
          </p:nvSpPr>
          <p:spPr>
            <a:xfrm>
              <a:off x="788413" y="2484329"/>
              <a:ext cx="208597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FF7F00"/>
                  </a:solidFill>
                </a:rPr>
                <a:t>Allies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86B28830-24D4-4645-868C-290E2DC22A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7953" y="2484329"/>
              <a:ext cx="0" cy="4061050"/>
            </a:xfrm>
            <a:prstGeom prst="line">
              <a:avLst/>
            </a:prstGeom>
            <a:ln w="38100">
              <a:solidFill>
                <a:srgbClr val="FF7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60C19AB-38F7-8542-B0DD-DAB3AC7DE39B}"/>
              </a:ext>
            </a:extLst>
          </p:cNvPr>
          <p:cNvCxnSpPr>
            <a:cxnSpLocks/>
          </p:cNvCxnSpPr>
          <p:nvPr/>
        </p:nvCxnSpPr>
        <p:spPr>
          <a:xfrm flipV="1">
            <a:off x="8172411" y="2484329"/>
            <a:ext cx="0" cy="4061050"/>
          </a:xfrm>
          <a:prstGeom prst="line">
            <a:avLst/>
          </a:prstGeom>
          <a:ln w="3810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5ECE694A-80CE-4942-9553-8CC0E8302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411" y="4812333"/>
            <a:ext cx="1551177" cy="12438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4B3933-B355-AD41-8DBB-310E5B7736B8}"/>
              </a:ext>
            </a:extLst>
          </p:cNvPr>
          <p:cNvSpPr/>
          <p:nvPr/>
        </p:nvSpPr>
        <p:spPr>
          <a:xfrm>
            <a:off x="-93045" y="6674802"/>
            <a:ext cx="12378090" cy="237605"/>
          </a:xfrm>
          <a:prstGeom prst="rect">
            <a:avLst/>
          </a:prstGeom>
          <a:solidFill>
            <a:srgbClr val="FF7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34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77E33B9-75B8-DB42-B167-916ECE00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 style </a:t>
            </a:r>
            <a:endParaRPr lang="en-US" dirty="0"/>
          </a:p>
        </p:txBody>
      </p:sp>
      <p:pic>
        <p:nvPicPr>
          <p:cNvPr id="24578" name="Picture 2" descr="Metal Gear Solid 3: Subsistence - Trailer &amp; Mission 1 Gameplay HD  (PS2/PCSX2) - YouTube">
            <a:extLst>
              <a:ext uri="{FF2B5EF4-FFF2-40B4-BE49-F238E27FC236}">
                <a16:creationId xmlns:a16="http://schemas.microsoft.com/office/drawing/2014/main" id="{4049C182-4699-AA49-B3C0-00A5E092B1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4" y="3579582"/>
            <a:ext cx="4792941" cy="26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5F65BD-C8E5-9D4E-A856-11E73E9078AA}"/>
              </a:ext>
            </a:extLst>
          </p:cNvPr>
          <p:cNvSpPr txBox="1"/>
          <p:nvPr/>
        </p:nvSpPr>
        <p:spPr>
          <a:xfrm>
            <a:off x="492290" y="2228671"/>
            <a:ext cx="304210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Realistic 3D game</a:t>
            </a:r>
          </a:p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Military mood </a:t>
            </a:r>
          </a:p>
        </p:txBody>
      </p:sp>
      <p:pic>
        <p:nvPicPr>
          <p:cNvPr id="24580" name="Picture 4" descr="Les superbes créations de l'artiste Nivanh Chanthara | Design Spartan : Art  digital, digital painting, webdesign, ressources, tutoriels, inspiration">
            <a:extLst>
              <a:ext uri="{FF2B5EF4-FFF2-40B4-BE49-F238E27FC236}">
                <a16:creationId xmlns:a16="http://schemas.microsoft.com/office/drawing/2014/main" id="{C50FB137-1F8B-A543-BA58-433A3DDEA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496" y="2576355"/>
            <a:ext cx="2478214" cy="369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Stealth Suit01 by abluepalace | Futuristic armour, Armor concept, Sci fi">
            <a:extLst>
              <a:ext uri="{FF2B5EF4-FFF2-40B4-BE49-F238E27FC236}">
                <a16:creationId xmlns:a16="http://schemas.microsoft.com/office/drawing/2014/main" id="{008A623B-1183-BF4D-9C39-E878EF4B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68" y="2576355"/>
            <a:ext cx="2114228" cy="369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3EE545-3787-F549-945B-DB0088F7527D}"/>
              </a:ext>
            </a:extLst>
          </p:cNvPr>
          <p:cNvSpPr txBox="1"/>
          <p:nvPr/>
        </p:nvSpPr>
        <p:spPr>
          <a:xfrm>
            <a:off x="3695604" y="2233462"/>
            <a:ext cx="3250453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Battlefield </a:t>
            </a:r>
          </a:p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Futuristic equipment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4A3F4-B7D1-D842-B828-CA4F4B748A4F}"/>
              </a:ext>
            </a:extLst>
          </p:cNvPr>
          <p:cNvSpPr/>
          <p:nvPr/>
        </p:nvSpPr>
        <p:spPr>
          <a:xfrm>
            <a:off x="-93045" y="6674802"/>
            <a:ext cx="12378090" cy="237605"/>
          </a:xfrm>
          <a:prstGeom prst="rect">
            <a:avLst/>
          </a:prstGeom>
          <a:solidFill>
            <a:srgbClr val="FF7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541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2508D33-8734-F341-8654-251E171A2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693" y="1995694"/>
            <a:ext cx="4731848" cy="1739365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FF7F00"/>
                </a:solidFill>
              </a:rPr>
              <a:t>Movies</a:t>
            </a:r>
            <a:endParaRPr lang="en-US" sz="1200" b="1" dirty="0">
              <a:solidFill>
                <a:srgbClr val="FF7F00"/>
              </a:solidFill>
            </a:endParaRPr>
          </a:p>
          <a:p>
            <a:pPr>
              <a:buClr>
                <a:srgbClr val="FF7F00"/>
              </a:buClr>
            </a:pPr>
            <a:r>
              <a:rPr lang="en-US" sz="1600" b="1" dirty="0"/>
              <a:t>Heat</a:t>
            </a:r>
            <a:r>
              <a:rPr lang="en-US" sz="1600" dirty="0"/>
              <a:t> (realistic guns fight) </a:t>
            </a:r>
          </a:p>
          <a:p>
            <a:pPr>
              <a:buClr>
                <a:srgbClr val="FF7F00"/>
              </a:buClr>
            </a:pPr>
            <a:r>
              <a:rPr lang="en-US" sz="1600" b="1" dirty="0"/>
              <a:t>Black hawk down </a:t>
            </a:r>
            <a:r>
              <a:rPr lang="en-US" sz="1600" dirty="0"/>
              <a:t>(Military mood and ton) </a:t>
            </a:r>
          </a:p>
          <a:p>
            <a:pPr>
              <a:buClr>
                <a:srgbClr val="FF7F00"/>
              </a:buClr>
            </a:pPr>
            <a:r>
              <a:rPr lang="en-US" sz="1600" b="1" dirty="0"/>
              <a:t>James bond series – Goldfinger</a:t>
            </a:r>
            <a:r>
              <a:rPr lang="en-US" sz="1600" dirty="0"/>
              <a:t> (Espionage, action) </a:t>
            </a:r>
            <a:br>
              <a:rPr lang="en-US" sz="1400" dirty="0"/>
            </a:br>
            <a:endParaRPr lang="en-US" sz="1400" dirty="0"/>
          </a:p>
          <a:p>
            <a:endParaRPr lang="en-US" sz="12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8A6CB26-7CB4-C442-9426-B136EAFED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pic>
        <p:nvPicPr>
          <p:cNvPr id="25602" name="Picture 2" descr="Heat: Amazon.fr: Al Pacino, Robert De Niro, Danny Trejo, Val Kilmer, Jon  Voight, Tom Sizemore, Diane Venora, Amy Brenneman, Ashley Judd, Mykelti  Williamson, Natalie Portman, Michael Mann, Al Pacino, Robert De Niro:">
            <a:extLst>
              <a:ext uri="{FF2B5EF4-FFF2-40B4-BE49-F238E27FC236}">
                <a16:creationId xmlns:a16="http://schemas.microsoft.com/office/drawing/2014/main" id="{C5FFBE14-F8E2-214F-ACD7-01475788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90" y="3931443"/>
            <a:ext cx="1433398" cy="191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Buy The Great Escape - Microsoft Store">
            <a:extLst>
              <a:ext uri="{FF2B5EF4-FFF2-40B4-BE49-F238E27FC236}">
                <a16:creationId xmlns:a16="http://schemas.microsoft.com/office/drawing/2014/main" id="{6F900F72-20A3-F646-AD77-4C1EED0C8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20" y="3914782"/>
            <a:ext cx="1416839" cy="19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Watch Black Hawk down (4K UHD) | Prime Video">
            <a:extLst>
              <a:ext uri="{FF2B5EF4-FFF2-40B4-BE49-F238E27FC236}">
                <a16:creationId xmlns:a16="http://schemas.microsoft.com/office/drawing/2014/main" id="{428E82AD-E02C-AA46-9405-D133CB0F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07" y="3944266"/>
            <a:ext cx="1434284" cy="191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Goldfinger [Import USA Zone 1]: Amazon.fr: Sean Connery, Gert Fröbe, Honor  Blackman, Shirley Eaton, Tania Mallet, Harold Sakata, Bernard Lee, Martin  Benson, Cec Linder, Austin Willis, Lois Maxwell, Bill Nagy, Ted Moore,">
            <a:extLst>
              <a:ext uri="{FF2B5EF4-FFF2-40B4-BE49-F238E27FC236}">
                <a16:creationId xmlns:a16="http://schemas.microsoft.com/office/drawing/2014/main" id="{1DE3CF2A-DD99-3E46-9041-361C20E25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739" y="3958184"/>
            <a:ext cx="1327605" cy="189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Predator The Official Movie Special: Amazon.fr: Titan: Livres anglais et  étrangers">
            <a:extLst>
              <a:ext uri="{FF2B5EF4-FFF2-40B4-BE49-F238E27FC236}">
                <a16:creationId xmlns:a16="http://schemas.microsoft.com/office/drawing/2014/main" id="{9A8BF32C-EE93-CC42-8AE7-B9D88F874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15" y="3944266"/>
            <a:ext cx="1362001" cy="193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Amazon.fr - Dawn of the Planet of the Apes: The Official Movie Novelization  - Irvine, Alex - Livres">
            <a:extLst>
              <a:ext uri="{FF2B5EF4-FFF2-40B4-BE49-F238E27FC236}">
                <a16:creationId xmlns:a16="http://schemas.microsoft.com/office/drawing/2014/main" id="{E36C3EF3-9C59-4740-8D53-6DF4849F7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51" y="3931443"/>
            <a:ext cx="1160048" cy="19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Full Metal Jacket (1987) - IMDb">
            <a:extLst>
              <a:ext uri="{FF2B5EF4-FFF2-40B4-BE49-F238E27FC236}">
                <a16:creationId xmlns:a16="http://schemas.microsoft.com/office/drawing/2014/main" id="{20806D00-3B96-F345-8F8C-E8AC80A36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34" y="3947344"/>
            <a:ext cx="1267012" cy="19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contenu 1">
            <a:extLst>
              <a:ext uri="{FF2B5EF4-FFF2-40B4-BE49-F238E27FC236}">
                <a16:creationId xmlns:a16="http://schemas.microsoft.com/office/drawing/2014/main" id="{7EAE22F3-9A62-8A44-88A8-8FB6FAED998C}"/>
              </a:ext>
            </a:extLst>
          </p:cNvPr>
          <p:cNvSpPr txBox="1">
            <a:spLocks/>
          </p:cNvSpPr>
          <p:nvPr/>
        </p:nvSpPr>
        <p:spPr>
          <a:xfrm>
            <a:off x="492291" y="1995694"/>
            <a:ext cx="2452928" cy="9180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FF7F00"/>
                </a:solidFill>
              </a:rPr>
              <a:t>Realistic stealth games </a:t>
            </a:r>
          </a:p>
          <a:p>
            <a:pPr>
              <a:buClr>
                <a:srgbClr val="FF7F00"/>
              </a:buClr>
            </a:pPr>
            <a:r>
              <a:rPr lang="en-US" sz="1600" b="1" dirty="0"/>
              <a:t>Metal Gear Solid  3 </a:t>
            </a:r>
          </a:p>
          <a:p>
            <a:pPr>
              <a:buClr>
                <a:srgbClr val="FF7F00"/>
              </a:buClr>
            </a:pPr>
            <a:r>
              <a:rPr lang="en-US" sz="1600" b="1" dirty="0"/>
              <a:t>Splinter Cell</a:t>
            </a:r>
          </a:p>
        </p:txBody>
      </p:sp>
      <p:pic>
        <p:nvPicPr>
          <p:cNvPr id="25622" name="Picture 22" descr="Metal Gear Solid 3 : Snake Eater (PS2) - Gaming Zone [@] JeanWich.com">
            <a:extLst>
              <a:ext uri="{FF2B5EF4-FFF2-40B4-BE49-F238E27FC236}">
                <a16:creationId xmlns:a16="http://schemas.microsoft.com/office/drawing/2014/main" id="{EDE08B2B-0B26-B34A-8813-1CFC12667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5" y="3104900"/>
            <a:ext cx="1289197" cy="18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6" name="Picture 26" descr="Tom Clancy's Splinter Cell: Chaos Theory [Code Jeu PC - Uplay]: Amazon.fr:  Jeux vidéo">
            <a:extLst>
              <a:ext uri="{FF2B5EF4-FFF2-40B4-BE49-F238E27FC236}">
                <a16:creationId xmlns:a16="http://schemas.microsoft.com/office/drawing/2014/main" id="{A5BEF1D3-C941-7543-8594-A862ADF1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5" y="4936517"/>
            <a:ext cx="1289197" cy="16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8F0715D8-8592-C949-9C73-D8B90E7080BE}"/>
              </a:ext>
            </a:extLst>
          </p:cNvPr>
          <p:cNvSpPr txBox="1">
            <a:spLocks/>
          </p:cNvSpPr>
          <p:nvPr/>
        </p:nvSpPr>
        <p:spPr>
          <a:xfrm>
            <a:off x="8090068" y="2370927"/>
            <a:ext cx="4112871" cy="17774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7F00"/>
              </a:buClr>
            </a:pPr>
            <a:r>
              <a:rPr lang="en-US" sz="1600" b="1" dirty="0"/>
              <a:t>Predator</a:t>
            </a:r>
            <a:r>
              <a:rPr lang="en-US" sz="1600" dirty="0"/>
              <a:t> (Camouflage - </a:t>
            </a:r>
            <a:r>
              <a:rPr lang="en-US" sz="1600" dirty="0" err="1"/>
              <a:t>octocamo</a:t>
            </a:r>
            <a:r>
              <a:rPr lang="en-US" sz="1600" dirty="0"/>
              <a:t>) </a:t>
            </a:r>
          </a:p>
          <a:p>
            <a:pPr>
              <a:buClr>
                <a:srgbClr val="FF7F00"/>
              </a:buClr>
            </a:pPr>
            <a:r>
              <a:rPr lang="en-US" sz="1600" b="1" dirty="0"/>
              <a:t>Planet of the apes </a:t>
            </a:r>
            <a:r>
              <a:rPr lang="en-US" sz="1600" dirty="0"/>
              <a:t>(anti-war stance) </a:t>
            </a:r>
          </a:p>
          <a:p>
            <a:pPr>
              <a:buClr>
                <a:srgbClr val="FF7F00"/>
              </a:buClr>
            </a:pPr>
            <a:r>
              <a:rPr lang="en-US" sz="1600" b="1" dirty="0"/>
              <a:t>Full metal jacket </a:t>
            </a:r>
            <a:r>
              <a:rPr lang="en-US" sz="1600" dirty="0"/>
              <a:t>(sniper wolf scene inspired) </a:t>
            </a:r>
            <a:br>
              <a:rPr lang="en-US" sz="1600" dirty="0"/>
            </a:br>
            <a:endParaRPr lang="en-US" sz="1600" dirty="0"/>
          </a:p>
          <a:p>
            <a:endParaRPr lang="en-US" sz="1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88F509-677F-9741-810D-41784D3A4A3E}"/>
              </a:ext>
            </a:extLst>
          </p:cNvPr>
          <p:cNvSpPr txBox="1"/>
          <p:nvPr/>
        </p:nvSpPr>
        <p:spPr>
          <a:xfrm>
            <a:off x="2185619" y="5856644"/>
            <a:ext cx="16811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Realistic guns fight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A89FD6-1EB1-0346-A73E-A534B11EEE26}"/>
              </a:ext>
            </a:extLst>
          </p:cNvPr>
          <p:cNvSpPr txBox="1"/>
          <p:nvPr/>
        </p:nvSpPr>
        <p:spPr>
          <a:xfrm>
            <a:off x="3683939" y="5856643"/>
            <a:ext cx="16811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Military mood and ton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E1A2751-B45D-EF4E-BFCD-3F89AEF7DBFF}"/>
              </a:ext>
            </a:extLst>
          </p:cNvPr>
          <p:cNvSpPr txBox="1"/>
          <p:nvPr/>
        </p:nvSpPr>
        <p:spPr>
          <a:xfrm>
            <a:off x="5148676" y="5856644"/>
            <a:ext cx="16465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Espionage - Action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94A6272-7B1E-4140-A016-9B48928F6B77}"/>
              </a:ext>
            </a:extLst>
          </p:cNvPr>
          <p:cNvSpPr txBox="1"/>
          <p:nvPr/>
        </p:nvSpPr>
        <p:spPr>
          <a:xfrm>
            <a:off x="6550823" y="5856643"/>
            <a:ext cx="16465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Camouflage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B04E058-744F-4444-9409-BFCEB1ED6596}"/>
              </a:ext>
            </a:extLst>
          </p:cNvPr>
          <p:cNvSpPr txBox="1"/>
          <p:nvPr/>
        </p:nvSpPr>
        <p:spPr>
          <a:xfrm>
            <a:off x="7872783" y="5855126"/>
            <a:ext cx="16465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Anti-car stance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49BA95-30D6-0441-88E1-8030CA34E349}"/>
              </a:ext>
            </a:extLst>
          </p:cNvPr>
          <p:cNvSpPr txBox="1"/>
          <p:nvPr/>
        </p:nvSpPr>
        <p:spPr>
          <a:xfrm>
            <a:off x="9147248" y="5852332"/>
            <a:ext cx="16465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Sniper scene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36ACFF0-2C94-054C-8885-38C2FCECD55A}"/>
              </a:ext>
            </a:extLst>
          </p:cNvPr>
          <p:cNvSpPr txBox="1"/>
          <p:nvPr/>
        </p:nvSpPr>
        <p:spPr>
          <a:xfrm>
            <a:off x="10623142" y="5852332"/>
            <a:ext cx="16465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Evasion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6AE017-EF17-E040-B6F5-9D50DBCA262D}"/>
              </a:ext>
            </a:extLst>
          </p:cNvPr>
          <p:cNvSpPr/>
          <p:nvPr/>
        </p:nvSpPr>
        <p:spPr>
          <a:xfrm>
            <a:off x="-93045" y="6674802"/>
            <a:ext cx="12378090" cy="237605"/>
          </a:xfrm>
          <a:prstGeom prst="rect">
            <a:avLst/>
          </a:prstGeom>
          <a:solidFill>
            <a:srgbClr val="FF7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269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4" grpId="0"/>
      <p:bldP spid="1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15E8C4-4D84-5F47-826F-6506D37ED51A}"/>
              </a:ext>
            </a:extLst>
          </p:cNvPr>
          <p:cNvSpPr/>
          <p:nvPr/>
        </p:nvSpPr>
        <p:spPr>
          <a:xfrm>
            <a:off x="2399233" y="1998833"/>
            <a:ext cx="6935760" cy="2952729"/>
          </a:xfrm>
          <a:prstGeom prst="rect">
            <a:avLst/>
          </a:prstGeom>
          <a:solidFill>
            <a:srgbClr val="FF7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B52095-639F-7842-9C3E-0910CDD9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Gameplay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031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C5D7D4-FFF7-6D46-A38F-FD72E28471D8}"/>
              </a:ext>
            </a:extLst>
          </p:cNvPr>
          <p:cNvSpPr/>
          <p:nvPr/>
        </p:nvSpPr>
        <p:spPr>
          <a:xfrm>
            <a:off x="492291" y="1945014"/>
            <a:ext cx="11630434" cy="550572"/>
          </a:xfrm>
          <a:prstGeom prst="rect">
            <a:avLst/>
          </a:prstGeom>
          <a:solidFill>
            <a:srgbClr val="FF7F00">
              <a:alpha val="3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8D94003-9355-B74F-82E2-5FCA61259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1" y="2046393"/>
            <a:ext cx="2874363" cy="443753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/>
              <a:t>Detection zones </a:t>
            </a:r>
          </a:p>
          <a:p>
            <a:pPr marL="0" indent="0">
              <a:buNone/>
            </a:pPr>
            <a:endParaRPr lang="en-US" sz="1800" dirty="0"/>
          </a:p>
          <a:p>
            <a:pPr>
              <a:buClr>
                <a:srgbClr val="FF7F00"/>
              </a:buClr>
              <a:buSzPct val="100000"/>
            </a:pPr>
            <a:r>
              <a:rPr lang="en-US" sz="1800" dirty="0"/>
              <a:t>Cone of vision of a soldier</a:t>
            </a:r>
          </a:p>
          <a:p>
            <a:pPr>
              <a:buClr>
                <a:srgbClr val="FF7F00"/>
              </a:buClr>
              <a:buSzPct val="100000"/>
            </a:pPr>
            <a:r>
              <a:rPr lang="en-US" sz="1800" dirty="0"/>
              <a:t>Distance from a soldier's hearing </a:t>
            </a:r>
          </a:p>
          <a:p>
            <a:pPr>
              <a:buClr>
                <a:srgbClr val="FF7F00"/>
              </a:buClr>
              <a:buSzPct val="100000"/>
            </a:pPr>
            <a:r>
              <a:rPr lang="en-US" sz="1800" dirty="0"/>
              <a:t>Distance from a soldier's sense of smell</a:t>
            </a:r>
          </a:p>
          <a:p>
            <a:pPr>
              <a:buClr>
                <a:srgbClr val="FF7F00"/>
              </a:buClr>
              <a:buSzPct val="100000"/>
            </a:pPr>
            <a:r>
              <a:rPr lang="en-US" sz="1800" dirty="0"/>
              <a:t>Vision cone of a camera or drone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92D9DE9-9F86-CC4C-B4CC-E00B4C5B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ingredients</a:t>
            </a: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F201AD33-F07C-9641-8BF8-42A8A64F9AA3}"/>
              </a:ext>
            </a:extLst>
          </p:cNvPr>
          <p:cNvSpPr txBox="1">
            <a:spLocks/>
          </p:cNvSpPr>
          <p:nvPr/>
        </p:nvSpPr>
        <p:spPr>
          <a:xfrm>
            <a:off x="3499626" y="2046393"/>
            <a:ext cx="2874366" cy="443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Environment</a:t>
            </a:r>
          </a:p>
          <a:p>
            <a:pPr marL="0" indent="0" algn="ctr">
              <a:buNone/>
            </a:pPr>
            <a:endParaRPr lang="en-US" sz="1800" b="1" dirty="0"/>
          </a:p>
          <a:p>
            <a:pPr>
              <a:buClr>
                <a:srgbClr val="FF7F00"/>
              </a:buClr>
            </a:pPr>
            <a:r>
              <a:rPr lang="en-US" sz="1800" dirty="0"/>
              <a:t> Offer different paths</a:t>
            </a:r>
          </a:p>
          <a:p>
            <a:pPr>
              <a:buClr>
                <a:srgbClr val="FF7F00"/>
              </a:buClr>
            </a:pPr>
            <a:r>
              <a:rPr lang="en-US" sz="1800" dirty="0"/>
              <a:t>Passing through “mouse holes”</a:t>
            </a:r>
          </a:p>
          <a:p>
            <a:pPr>
              <a:buClr>
                <a:srgbClr val="FF7F00"/>
              </a:buClr>
            </a:pPr>
            <a:r>
              <a:rPr lang="en-US" sz="1800" dirty="0"/>
              <a:t>Covers</a:t>
            </a: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7453D0E5-06FE-C54F-88F1-072628E5449F}"/>
              </a:ext>
            </a:extLst>
          </p:cNvPr>
          <p:cNvSpPr txBox="1">
            <a:spLocks/>
          </p:cNvSpPr>
          <p:nvPr/>
        </p:nvSpPr>
        <p:spPr>
          <a:xfrm>
            <a:off x="6373994" y="2056168"/>
            <a:ext cx="2874365" cy="443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Alert phases</a:t>
            </a:r>
          </a:p>
          <a:p>
            <a:pPr marL="0" indent="0" algn="ctr">
              <a:buNone/>
            </a:pPr>
            <a:endParaRPr lang="en-US" sz="1800" b="1" dirty="0"/>
          </a:p>
          <a:p>
            <a:pPr>
              <a:buClr>
                <a:srgbClr val="FF7F00"/>
              </a:buClr>
            </a:pPr>
            <a:r>
              <a:rPr lang="en-US" sz="1800" dirty="0"/>
              <a:t>Structuring and challenging the escape</a:t>
            </a:r>
          </a:p>
          <a:p>
            <a:pPr>
              <a:buClr>
                <a:srgbClr val="FF7F00"/>
              </a:buClr>
            </a:pPr>
            <a:r>
              <a:rPr lang="en-US" sz="1800" dirty="0"/>
              <a:t>4 alert phases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C0155AD3-A50D-3541-AB6B-46163B2B3D29}"/>
              </a:ext>
            </a:extLst>
          </p:cNvPr>
          <p:cNvSpPr txBox="1">
            <a:spLocks/>
          </p:cNvSpPr>
          <p:nvPr/>
        </p:nvSpPr>
        <p:spPr>
          <a:xfrm>
            <a:off x="9248359" y="2056168"/>
            <a:ext cx="2874366" cy="443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Abilities of the character</a:t>
            </a:r>
          </a:p>
          <a:p>
            <a:pPr marL="0" indent="0" algn="ctr">
              <a:buNone/>
            </a:pPr>
            <a:endParaRPr lang="en-US" sz="1800" b="1" dirty="0"/>
          </a:p>
          <a:p>
            <a:pPr>
              <a:buClr>
                <a:srgbClr val="FF7F00"/>
              </a:buClr>
            </a:pPr>
            <a:r>
              <a:rPr lang="en-US" sz="1800" dirty="0"/>
              <a:t>Several postures available</a:t>
            </a:r>
          </a:p>
          <a:p>
            <a:pPr>
              <a:buClr>
                <a:srgbClr val="FF7F00"/>
              </a:buClr>
            </a:pPr>
            <a:r>
              <a:rPr lang="en-US" sz="1800" dirty="0"/>
              <a:t>Several movement speeds</a:t>
            </a:r>
          </a:p>
          <a:p>
            <a:pPr>
              <a:buClr>
                <a:srgbClr val="FF7F00"/>
              </a:buClr>
            </a:pPr>
            <a:r>
              <a:rPr lang="en-US" sz="1800" dirty="0"/>
              <a:t>Several types of action possible in the hand-to-hand phase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0C000C-5C63-9D4D-8BB7-00F826E2006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27140" y="4493586"/>
            <a:ext cx="4068000" cy="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C52063-A58A-E442-9DF6-57B8B1DCF43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39992" y="4493586"/>
            <a:ext cx="4068000" cy="7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BE8BA0-20E1-9140-AFC2-61360B05805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11030" y="4503361"/>
            <a:ext cx="4068000" cy="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8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5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8AEC6BC-90FC-5B41-B031-64C91EFC4286}"/>
              </a:ext>
            </a:extLst>
          </p:cNvPr>
          <p:cNvSpPr/>
          <p:nvPr/>
        </p:nvSpPr>
        <p:spPr>
          <a:xfrm>
            <a:off x="142709" y="1945014"/>
            <a:ext cx="11973091" cy="869570"/>
          </a:xfrm>
          <a:prstGeom prst="rect">
            <a:avLst/>
          </a:prstGeom>
          <a:solidFill>
            <a:srgbClr val="FF7F00">
              <a:alpha val="3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0CFD542-B99F-AF46-AF4A-641D89156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184" y="1956319"/>
            <a:ext cx="10172331" cy="914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Move your Avatar stealthily in the environment to go from point A to point B avoiding detection zones and then progress in the main story.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E778A75-32C7-7E4A-BB4B-29AFFC187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pic>
        <p:nvPicPr>
          <p:cNvPr id="10" name="Graphique 9" descr="Marcher avec un remplissage uni">
            <a:extLst>
              <a:ext uri="{FF2B5EF4-FFF2-40B4-BE49-F238E27FC236}">
                <a16:creationId xmlns:a16="http://schemas.microsoft.com/office/drawing/2014/main" id="{CBB87771-8BF1-C942-9F41-A9EE7482F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709" y="4291124"/>
            <a:ext cx="914400" cy="91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467220-8A29-1449-8340-3884F9215686}"/>
              </a:ext>
            </a:extLst>
          </p:cNvPr>
          <p:cNvSpPr/>
          <p:nvPr/>
        </p:nvSpPr>
        <p:spPr>
          <a:xfrm>
            <a:off x="6006094" y="5729031"/>
            <a:ext cx="1417061" cy="914401"/>
          </a:xfrm>
          <a:prstGeom prst="rect">
            <a:avLst/>
          </a:prstGeom>
          <a:solidFill>
            <a:srgbClr val="E10000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CA66263-6048-C441-8025-CB9A969C53BE}"/>
              </a:ext>
            </a:extLst>
          </p:cNvPr>
          <p:cNvSpPr txBox="1"/>
          <p:nvPr/>
        </p:nvSpPr>
        <p:spPr>
          <a:xfrm>
            <a:off x="2262375" y="3017354"/>
            <a:ext cx="1168400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Mission 1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5504C90-2188-084D-88C2-FD09335EC086}"/>
              </a:ext>
            </a:extLst>
          </p:cNvPr>
          <p:cNvSpPr txBox="1"/>
          <p:nvPr/>
        </p:nvSpPr>
        <p:spPr>
          <a:xfrm>
            <a:off x="7828156" y="3016838"/>
            <a:ext cx="2476500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Cutscene – Story telling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A63DFE-2A43-4249-B5A4-B45686AFD9E2}"/>
              </a:ext>
            </a:extLst>
          </p:cNvPr>
          <p:cNvSpPr txBox="1"/>
          <p:nvPr/>
        </p:nvSpPr>
        <p:spPr>
          <a:xfrm>
            <a:off x="10803297" y="3016838"/>
            <a:ext cx="118410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Mission 2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E5F3EB-C84F-1646-BE2E-9AD592755950}"/>
              </a:ext>
            </a:extLst>
          </p:cNvPr>
          <p:cNvSpPr/>
          <p:nvPr/>
        </p:nvSpPr>
        <p:spPr>
          <a:xfrm>
            <a:off x="1917700" y="3674492"/>
            <a:ext cx="1612900" cy="914400"/>
          </a:xfrm>
          <a:prstGeom prst="rect">
            <a:avLst/>
          </a:prstGeom>
          <a:solidFill>
            <a:srgbClr val="E10000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8E1AFEF-5909-9142-8525-6A9566724B7F}"/>
              </a:ext>
            </a:extLst>
          </p:cNvPr>
          <p:cNvGrpSpPr/>
          <p:nvPr/>
        </p:nvGrpSpPr>
        <p:grpSpPr>
          <a:xfrm>
            <a:off x="4111422" y="3807444"/>
            <a:ext cx="1469859" cy="1409700"/>
            <a:chOff x="4111422" y="3807444"/>
            <a:chExt cx="1469859" cy="1409700"/>
          </a:xfrm>
        </p:grpSpPr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42B828B0-4B5D-2647-AA56-F53CA3AF64C9}"/>
                </a:ext>
              </a:extLst>
            </p:cNvPr>
            <p:cNvSpPr/>
            <p:nvPr/>
          </p:nvSpPr>
          <p:spPr>
            <a:xfrm rot="3047646">
              <a:off x="4141502" y="3777364"/>
              <a:ext cx="1409700" cy="1469859"/>
            </a:xfrm>
            <a:prstGeom prst="triangle">
              <a:avLst/>
            </a:prstGeom>
            <a:solidFill>
              <a:srgbClr val="E10000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9450227-084F-4F4A-B587-66CCFEB41456}"/>
                </a:ext>
              </a:extLst>
            </p:cNvPr>
            <p:cNvSpPr/>
            <p:nvPr/>
          </p:nvSpPr>
          <p:spPr>
            <a:xfrm>
              <a:off x="5250058" y="3962225"/>
              <a:ext cx="215900" cy="220506"/>
            </a:xfrm>
            <a:prstGeom prst="ellipse">
              <a:avLst/>
            </a:prstGeom>
            <a:solidFill>
              <a:srgbClr val="E1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8FB8EAF-4528-DE49-883A-3F56BABBE398}"/>
              </a:ext>
            </a:extLst>
          </p:cNvPr>
          <p:cNvGrpSpPr/>
          <p:nvPr/>
        </p:nvGrpSpPr>
        <p:grpSpPr>
          <a:xfrm>
            <a:off x="2012042" y="5397189"/>
            <a:ext cx="1417061" cy="1246243"/>
            <a:chOff x="2019403" y="5167685"/>
            <a:chExt cx="1409700" cy="1475748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59AEDA62-308F-0240-B926-2FB86ECC0CE7}"/>
                </a:ext>
              </a:extLst>
            </p:cNvPr>
            <p:cNvSpPr/>
            <p:nvPr/>
          </p:nvSpPr>
          <p:spPr>
            <a:xfrm rot="9582307">
              <a:off x="2019403" y="5167685"/>
              <a:ext cx="1409700" cy="1469859"/>
            </a:xfrm>
            <a:prstGeom prst="triangle">
              <a:avLst/>
            </a:prstGeom>
            <a:solidFill>
              <a:srgbClr val="E10000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677C216-8566-9745-9ADC-4C9ECF322543}"/>
                </a:ext>
              </a:extLst>
            </p:cNvPr>
            <p:cNvSpPr/>
            <p:nvPr/>
          </p:nvSpPr>
          <p:spPr>
            <a:xfrm>
              <a:off x="2849601" y="6422927"/>
              <a:ext cx="215900" cy="220506"/>
            </a:xfrm>
            <a:prstGeom prst="ellipse">
              <a:avLst/>
            </a:prstGeom>
            <a:solidFill>
              <a:srgbClr val="E1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Forme libre 32">
            <a:extLst>
              <a:ext uri="{FF2B5EF4-FFF2-40B4-BE49-F238E27FC236}">
                <a16:creationId xmlns:a16="http://schemas.microsoft.com/office/drawing/2014/main" id="{92B49404-4E6D-9E4F-A377-CCB2EBF00378}"/>
              </a:ext>
            </a:extLst>
          </p:cNvPr>
          <p:cNvSpPr/>
          <p:nvPr/>
        </p:nvSpPr>
        <p:spPr>
          <a:xfrm>
            <a:off x="925552" y="4755276"/>
            <a:ext cx="6593116" cy="1426976"/>
          </a:xfrm>
          <a:custGeom>
            <a:avLst/>
            <a:gdLst>
              <a:gd name="connsiteX0" fmla="*/ 0 w 6902605"/>
              <a:gd name="connsiteY0" fmla="*/ 50976 h 1493960"/>
              <a:gd name="connsiteX1" fmla="*/ 2843561 w 6902605"/>
              <a:gd name="connsiteY1" fmla="*/ 140186 h 1493960"/>
              <a:gd name="connsiteX2" fmla="*/ 2865864 w 6902605"/>
              <a:gd name="connsiteY2" fmla="*/ 1244157 h 1493960"/>
              <a:gd name="connsiteX3" fmla="*/ 4694664 w 6902605"/>
              <a:gd name="connsiteY3" fmla="*/ 1456030 h 1493960"/>
              <a:gd name="connsiteX4" fmla="*/ 4683512 w 6902605"/>
              <a:gd name="connsiteY4" fmla="*/ 675445 h 1493960"/>
              <a:gd name="connsiteX5" fmla="*/ 6902605 w 6902605"/>
              <a:gd name="connsiteY5" fmla="*/ 129035 h 149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02605" h="1493960">
                <a:moveTo>
                  <a:pt x="0" y="50976"/>
                </a:moveTo>
                <a:cubicBezTo>
                  <a:pt x="1182958" y="-3851"/>
                  <a:pt x="2365917" y="-58678"/>
                  <a:pt x="2843561" y="140186"/>
                </a:cubicBezTo>
                <a:cubicBezTo>
                  <a:pt x="3321205" y="339050"/>
                  <a:pt x="2557347" y="1024850"/>
                  <a:pt x="2865864" y="1244157"/>
                </a:cubicBezTo>
                <a:cubicBezTo>
                  <a:pt x="3174381" y="1463464"/>
                  <a:pt x="4391723" y="1550815"/>
                  <a:pt x="4694664" y="1456030"/>
                </a:cubicBezTo>
                <a:cubicBezTo>
                  <a:pt x="4997605" y="1361245"/>
                  <a:pt x="4315522" y="896611"/>
                  <a:pt x="4683512" y="675445"/>
                </a:cubicBezTo>
                <a:cubicBezTo>
                  <a:pt x="5051502" y="454279"/>
                  <a:pt x="6748346" y="249840"/>
                  <a:pt x="6902605" y="129035"/>
                </a:cubicBezTo>
              </a:path>
            </a:pathLst>
          </a:custGeom>
          <a:noFill/>
          <a:ln w="444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que 35" descr="Héros avec un remplissage uni">
            <a:extLst>
              <a:ext uri="{FF2B5EF4-FFF2-40B4-BE49-F238E27FC236}">
                <a16:creationId xmlns:a16="http://schemas.microsoft.com/office/drawing/2014/main" id="{1D266F77-F1AC-9544-812F-141154524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5595" y="4231092"/>
            <a:ext cx="914400" cy="914400"/>
          </a:xfrm>
          <a:prstGeom prst="rect">
            <a:avLst/>
          </a:prstGeom>
        </p:spPr>
      </p:pic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12BCC73-0F2D-8C44-B17B-D5F7D36D908C}"/>
              </a:ext>
            </a:extLst>
          </p:cNvPr>
          <p:cNvCxnSpPr>
            <a:stCxn id="36" idx="3"/>
          </p:cNvCxnSpPr>
          <p:nvPr/>
        </p:nvCxnSpPr>
        <p:spPr>
          <a:xfrm>
            <a:off x="9549995" y="4688292"/>
            <a:ext cx="2042830" cy="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F7D607DF-6CE7-194C-9BEC-2D43C6247B91}"/>
              </a:ext>
            </a:extLst>
          </p:cNvPr>
          <p:cNvSpPr txBox="1"/>
          <p:nvPr/>
        </p:nvSpPr>
        <p:spPr>
          <a:xfrm>
            <a:off x="6842492" y="4549793"/>
            <a:ext cx="1400425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successful mission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C16FF6A-DBED-8C43-BA17-A0722E9FB846}"/>
              </a:ext>
            </a:extLst>
          </p:cNvPr>
          <p:cNvSpPr/>
          <p:nvPr/>
        </p:nvSpPr>
        <p:spPr>
          <a:xfrm rot="5400000">
            <a:off x="-27048" y="1998720"/>
            <a:ext cx="962028" cy="755537"/>
          </a:xfrm>
          <a:prstGeom prst="triangle">
            <a:avLst>
              <a:gd name="adj" fmla="val 509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BE06D731-1C42-9548-9D26-86A11ED6AE31}"/>
              </a:ext>
            </a:extLst>
          </p:cNvPr>
          <p:cNvSpPr/>
          <p:nvPr/>
        </p:nvSpPr>
        <p:spPr>
          <a:xfrm rot="16200000" flipH="1">
            <a:off x="11323530" y="1998720"/>
            <a:ext cx="962028" cy="755537"/>
          </a:xfrm>
          <a:prstGeom prst="triangle">
            <a:avLst>
              <a:gd name="adj" fmla="val 509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20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3" grpId="0" animBg="1"/>
      <p:bldP spid="14" grpId="0" animBg="1"/>
      <p:bldP spid="15" grpId="0" animBg="1"/>
      <p:bldP spid="16" grpId="0" animBg="1"/>
      <p:bldP spid="17" grpId="0" animBg="1"/>
      <p:bldP spid="3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519260B-11B8-AF48-B677-42267A3A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90" y="801844"/>
            <a:ext cx="11699710" cy="918041"/>
          </a:xfrm>
        </p:spPr>
        <p:txBody>
          <a:bodyPr/>
          <a:lstStyle/>
          <a:p>
            <a:r>
              <a:rPr lang="en-US" sz="3600" dirty="0"/>
              <a:t>Macro progression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528B33-9A8E-7A45-9C0F-C14820937C52}"/>
              </a:ext>
            </a:extLst>
          </p:cNvPr>
          <p:cNvSpPr txBox="1"/>
          <p:nvPr/>
        </p:nvSpPr>
        <p:spPr>
          <a:xfrm>
            <a:off x="277914" y="3291407"/>
            <a:ext cx="2096986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Mission briefing :</a:t>
            </a:r>
            <a:br>
              <a:rPr lang="en-US" b="1" dirty="0"/>
            </a:br>
            <a:r>
              <a:rPr lang="en-US" dirty="0"/>
              <a:t>Control different cameras, be active</a:t>
            </a:r>
            <a:r>
              <a:rPr lang="en-US" b="1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2E9418-098C-3847-95FD-A793E2C07793}"/>
              </a:ext>
            </a:extLst>
          </p:cNvPr>
          <p:cNvSpPr txBox="1"/>
          <p:nvPr/>
        </p:nvSpPr>
        <p:spPr>
          <a:xfrm>
            <a:off x="3171237" y="3429905"/>
            <a:ext cx="3435516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Acts</a:t>
            </a:r>
            <a:r>
              <a:rPr lang="en-US" dirty="0"/>
              <a:t> : divide into different highlights within a scenario act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426624-25DC-E242-97F7-BDF6C85810C3}"/>
              </a:ext>
            </a:extLst>
          </p:cNvPr>
          <p:cNvSpPr txBox="1"/>
          <p:nvPr/>
        </p:nvSpPr>
        <p:spPr>
          <a:xfrm>
            <a:off x="7580681" y="3573914"/>
            <a:ext cx="1487654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Boss fight</a:t>
            </a:r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B78658-EC02-244A-A349-34655DE0BF8F}"/>
              </a:ext>
            </a:extLst>
          </p:cNvPr>
          <p:cNvSpPr txBox="1"/>
          <p:nvPr/>
        </p:nvSpPr>
        <p:spPr>
          <a:xfrm>
            <a:off x="10042263" y="3568405"/>
            <a:ext cx="1852614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New </a:t>
            </a:r>
            <a:r>
              <a:rPr lang="en-US" b="1" dirty="0" err="1"/>
              <a:t>equipments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95681E-784A-284C-9AA6-650C07F05740}"/>
              </a:ext>
            </a:extLst>
          </p:cNvPr>
          <p:cNvSpPr txBox="1"/>
          <p:nvPr/>
        </p:nvSpPr>
        <p:spPr>
          <a:xfrm>
            <a:off x="277914" y="4746494"/>
            <a:ext cx="322214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Act</a:t>
            </a:r>
            <a:r>
              <a:rPr lang="en-US" dirty="0"/>
              <a:t> </a:t>
            </a:r>
            <a:r>
              <a:rPr lang="en-US" b="1" dirty="0"/>
              <a:t>1</a:t>
            </a:r>
            <a:r>
              <a:rPr lang="en-US" dirty="0"/>
              <a:t> : introduction + small boss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81BB11-B815-B34D-8A53-2670FBED5186}"/>
              </a:ext>
            </a:extLst>
          </p:cNvPr>
          <p:cNvSpPr txBox="1"/>
          <p:nvPr/>
        </p:nvSpPr>
        <p:spPr>
          <a:xfrm>
            <a:off x="4151717" y="4743470"/>
            <a:ext cx="1433513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Act 2 </a:t>
            </a:r>
            <a:r>
              <a:rPr lang="en-US" dirty="0"/>
              <a:t>: Boss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44B3D6F-F361-3543-8026-CA1F87860428}"/>
              </a:ext>
            </a:extLst>
          </p:cNvPr>
          <p:cNvSpPr txBox="1"/>
          <p:nvPr/>
        </p:nvSpPr>
        <p:spPr>
          <a:xfrm>
            <a:off x="6236887" y="4743470"/>
            <a:ext cx="1433513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Act 3 </a:t>
            </a:r>
            <a:r>
              <a:rPr lang="en-US" dirty="0"/>
              <a:t>: Boss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7DF3B8-9D5A-4548-8EC6-5B8BF3566EC1}"/>
              </a:ext>
            </a:extLst>
          </p:cNvPr>
          <p:cNvSpPr txBox="1"/>
          <p:nvPr/>
        </p:nvSpPr>
        <p:spPr>
          <a:xfrm>
            <a:off x="8322057" y="4746494"/>
            <a:ext cx="1433513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Act 4 </a:t>
            </a:r>
            <a:r>
              <a:rPr lang="en-US" dirty="0"/>
              <a:t>: 2 Boss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4A7DF2E-024E-5947-99E9-B3D12E8F91AB}"/>
              </a:ext>
            </a:extLst>
          </p:cNvPr>
          <p:cNvSpPr txBox="1"/>
          <p:nvPr/>
        </p:nvSpPr>
        <p:spPr>
          <a:xfrm>
            <a:off x="10407227" y="4743470"/>
            <a:ext cx="1487650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Act 5 </a:t>
            </a:r>
            <a:r>
              <a:rPr lang="en-US" dirty="0"/>
              <a:t>: 2 Boss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94381F4-BFC8-1D49-B660-51C6A5FC71E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2374900" y="3753071"/>
            <a:ext cx="796337" cy="1"/>
          </a:xfrm>
          <a:prstGeom prst="straightConnector1">
            <a:avLst/>
          </a:prstGeom>
          <a:ln w="5715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2CA74BC-B87B-0948-863E-6E4CAD3AB0FB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6606753" y="3753071"/>
            <a:ext cx="973928" cy="5509"/>
          </a:xfrm>
          <a:prstGeom prst="straightConnector1">
            <a:avLst/>
          </a:prstGeom>
          <a:ln w="5715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7C2E3B2-BB89-F740-85E5-6A039DA83355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9068335" y="3753071"/>
            <a:ext cx="973928" cy="5509"/>
          </a:xfrm>
          <a:prstGeom prst="straightConnector1">
            <a:avLst/>
          </a:prstGeom>
          <a:ln w="5715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E8D526DC-761E-6C41-B6E0-A21081FEDA1D}"/>
              </a:ext>
            </a:extLst>
          </p:cNvPr>
          <p:cNvCxnSpPr>
            <a:cxnSpLocks/>
            <a:stCxn id="7" idx="2"/>
            <a:endCxn id="4" idx="2"/>
          </p:cNvCxnSpPr>
          <p:nvPr/>
        </p:nvCxnSpPr>
        <p:spPr>
          <a:xfrm rot="5400000">
            <a:off x="6008989" y="-744844"/>
            <a:ext cx="277000" cy="9642163"/>
          </a:xfrm>
          <a:prstGeom prst="bentConnector3">
            <a:avLst>
              <a:gd name="adj1" fmla="val 182527"/>
            </a:avLst>
          </a:prstGeom>
          <a:ln w="5715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C47A435-1892-EA42-8685-75A1F2BB015F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3500060" y="4928136"/>
            <a:ext cx="651657" cy="3024"/>
          </a:xfrm>
          <a:prstGeom prst="straightConnector1">
            <a:avLst/>
          </a:prstGeom>
          <a:ln w="5715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667127A-9C46-9C43-805B-7ABAE145C587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5585230" y="4928136"/>
            <a:ext cx="651657" cy="0"/>
          </a:xfrm>
          <a:prstGeom prst="straightConnector1">
            <a:avLst/>
          </a:prstGeom>
          <a:ln w="5715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69BF3A7-819C-2840-A905-823585DF74C3}"/>
              </a:ext>
            </a:extLst>
          </p:cNvPr>
          <p:cNvCxnSpPr>
            <a:cxnSpLocks/>
          </p:cNvCxnSpPr>
          <p:nvPr/>
        </p:nvCxnSpPr>
        <p:spPr>
          <a:xfrm>
            <a:off x="7670400" y="4928136"/>
            <a:ext cx="651657" cy="0"/>
          </a:xfrm>
          <a:prstGeom prst="straightConnector1">
            <a:avLst/>
          </a:prstGeom>
          <a:ln w="5715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C663407-565E-3342-B1CF-0AC0608107B7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9755570" y="4928136"/>
            <a:ext cx="651657" cy="3024"/>
          </a:xfrm>
          <a:prstGeom prst="straightConnector1">
            <a:avLst/>
          </a:prstGeom>
          <a:ln w="5715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56788F5-65CA-E54E-A5C7-5B0B112E8413}"/>
              </a:ext>
            </a:extLst>
          </p:cNvPr>
          <p:cNvSpPr/>
          <p:nvPr/>
        </p:nvSpPr>
        <p:spPr>
          <a:xfrm>
            <a:off x="4121169" y="2006749"/>
            <a:ext cx="3949661" cy="55057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C0CCDF-B202-9E45-B8AF-139525476568}"/>
              </a:ext>
            </a:extLst>
          </p:cNvPr>
          <p:cNvSpPr txBox="1"/>
          <p:nvPr/>
        </p:nvSpPr>
        <p:spPr>
          <a:xfrm>
            <a:off x="4121168" y="2097369"/>
            <a:ext cx="394966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Story progression</a:t>
            </a:r>
          </a:p>
        </p:txBody>
      </p:sp>
    </p:spTree>
    <p:extLst>
      <p:ext uri="{BB962C8B-B14F-4D97-AF65-F5344CB8AC3E}">
        <p14:creationId xmlns:p14="http://schemas.microsoft.com/office/powerpoint/2010/main" val="2465055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BB821D14-B417-8841-BA6D-FCEDF00B0B29}"/>
              </a:ext>
            </a:extLst>
          </p:cNvPr>
          <p:cNvSpPr/>
          <p:nvPr/>
        </p:nvSpPr>
        <p:spPr>
          <a:xfrm>
            <a:off x="235638" y="2433988"/>
            <a:ext cx="11636171" cy="55057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519260B-11B8-AF48-B677-42267A3A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90" y="801844"/>
            <a:ext cx="11699710" cy="918041"/>
          </a:xfrm>
        </p:spPr>
        <p:txBody>
          <a:bodyPr/>
          <a:lstStyle/>
          <a:p>
            <a:r>
              <a:rPr lang="en-US" sz="3600" dirty="0"/>
              <a:t>Core gameplay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A99E6EF-DED4-7045-BEFE-80B9CB9AFFD1}"/>
              </a:ext>
            </a:extLst>
          </p:cNvPr>
          <p:cNvSpPr txBox="1"/>
          <p:nvPr/>
        </p:nvSpPr>
        <p:spPr>
          <a:xfrm>
            <a:off x="3424793" y="3057914"/>
            <a:ext cx="2802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from point A to point B by avoiding (or neutralizing) the detection zones.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8BAE6A7-4A2D-3C49-A028-F6CC4F25EEB2}"/>
              </a:ext>
            </a:extLst>
          </p:cNvPr>
          <p:cNvSpPr txBox="1"/>
          <p:nvPr/>
        </p:nvSpPr>
        <p:spPr>
          <a:xfrm>
            <a:off x="4404910" y="2528912"/>
            <a:ext cx="883620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Stealth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AB57754-11A7-7243-B59D-EBC25BA697A8}"/>
              </a:ext>
            </a:extLst>
          </p:cNvPr>
          <p:cNvSpPr txBox="1"/>
          <p:nvPr/>
        </p:nvSpPr>
        <p:spPr>
          <a:xfrm>
            <a:off x="7259833" y="2524608"/>
            <a:ext cx="100551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Combat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A899C43-7D4F-884E-A0E4-F3702C87553E}"/>
              </a:ext>
            </a:extLst>
          </p:cNvPr>
          <p:cNvSpPr txBox="1"/>
          <p:nvPr/>
        </p:nvSpPr>
        <p:spPr>
          <a:xfrm>
            <a:off x="10236656" y="2524608"/>
            <a:ext cx="109582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Escape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DFCAAE43-D05E-AD40-B001-3033ED8786ED}"/>
              </a:ext>
            </a:extLst>
          </p:cNvPr>
          <p:cNvSpPr txBox="1"/>
          <p:nvPr/>
        </p:nvSpPr>
        <p:spPr>
          <a:xfrm>
            <a:off x="235638" y="2524608"/>
            <a:ext cx="1808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gameplay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3E15807-1D45-5246-AEB5-AD7B872BE611}"/>
              </a:ext>
            </a:extLst>
          </p:cNvPr>
          <p:cNvSpPr txBox="1"/>
          <p:nvPr/>
        </p:nvSpPr>
        <p:spPr>
          <a:xfrm>
            <a:off x="235638" y="3842526"/>
            <a:ext cx="289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mechanics/ challenges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72EF462-4390-C341-9F47-26294D8E83DA}"/>
              </a:ext>
            </a:extLst>
          </p:cNvPr>
          <p:cNvSpPr txBox="1"/>
          <p:nvPr/>
        </p:nvSpPr>
        <p:spPr>
          <a:xfrm>
            <a:off x="7099636" y="3071680"/>
            <a:ext cx="1325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Neutralize enemies.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2FFDCD7B-3419-014C-B6FF-D04FF7C366D0}"/>
              </a:ext>
            </a:extLst>
          </p:cNvPr>
          <p:cNvSpPr txBox="1"/>
          <p:nvPr/>
        </p:nvSpPr>
        <p:spPr>
          <a:xfrm>
            <a:off x="9777367" y="3067304"/>
            <a:ext cx="24146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out of reach of the detection zones for a certain period of time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E8C1FAC-A533-7645-95ED-A2AC9F4E5512}"/>
              </a:ext>
            </a:extLst>
          </p:cNvPr>
          <p:cNvSpPr txBox="1"/>
          <p:nvPr/>
        </p:nvSpPr>
        <p:spPr>
          <a:xfrm>
            <a:off x="3445314" y="3679812"/>
            <a:ext cx="2802811" cy="276999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the best path (mental challenge) 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E1082D9-9E0B-1C49-AFBA-0AD4A40FAE7F}"/>
              </a:ext>
            </a:extLst>
          </p:cNvPr>
          <p:cNvSpPr txBox="1"/>
          <p:nvPr/>
        </p:nvSpPr>
        <p:spPr>
          <a:xfrm>
            <a:off x="3457785" y="4053267"/>
            <a:ext cx="2802810" cy="27699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Stealth navigation (physical challenge) 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72FEEC55-F746-F544-80D6-8D7D43132EE9}"/>
              </a:ext>
            </a:extLst>
          </p:cNvPr>
          <p:cNvSpPr txBox="1"/>
          <p:nvPr/>
        </p:nvSpPr>
        <p:spPr>
          <a:xfrm>
            <a:off x="6519877" y="3401463"/>
            <a:ext cx="2485427" cy="276999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the target (mental challenge) 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7A231860-4B07-3A4C-A1C5-57BB7CD0C7B0}"/>
              </a:ext>
            </a:extLst>
          </p:cNvPr>
          <p:cNvSpPr txBox="1"/>
          <p:nvPr/>
        </p:nvSpPr>
        <p:spPr>
          <a:xfrm>
            <a:off x="6511111" y="3751989"/>
            <a:ext cx="2485427" cy="461665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Neutralize the target - aim/shoot (physical challenge) 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14B09752-65BC-5B4A-9CA0-C17E38D57402}"/>
              </a:ext>
            </a:extLst>
          </p:cNvPr>
          <p:cNvSpPr txBox="1"/>
          <p:nvPr/>
        </p:nvSpPr>
        <p:spPr>
          <a:xfrm>
            <a:off x="6511111" y="4286801"/>
            <a:ext cx="2485424" cy="461665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Neutralize the target - close combat attack (physical challenge) 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57F2D11A-781A-3C4C-A4C8-DFD539A110B9}"/>
              </a:ext>
            </a:extLst>
          </p:cNvPr>
          <p:cNvSpPr txBox="1"/>
          <p:nvPr/>
        </p:nvSpPr>
        <p:spPr>
          <a:xfrm>
            <a:off x="9777370" y="3565527"/>
            <a:ext cx="2014400" cy="461665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the best hiding place (mental challenge) 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45C447D-FE20-A04A-B991-DB0D25FFBD31}"/>
              </a:ext>
            </a:extLst>
          </p:cNvPr>
          <p:cNvSpPr txBox="1"/>
          <p:nvPr/>
        </p:nvSpPr>
        <p:spPr>
          <a:xfrm>
            <a:off x="9777370" y="4074503"/>
            <a:ext cx="2014401" cy="461665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Escape, avoid enemies (physical challenge) </a:t>
            </a:r>
          </a:p>
        </p:txBody>
      </p:sp>
      <p:pic>
        <p:nvPicPr>
          <p:cNvPr id="2050" name="Picture 2" descr="Necessitous High Res Stock Images | Shutterstock">
            <a:extLst>
              <a:ext uri="{FF2B5EF4-FFF2-40B4-BE49-F238E27FC236}">
                <a16:creationId xmlns:a16="http://schemas.microsoft.com/office/drawing/2014/main" id="{1D03721A-0A88-E64C-9601-8C8817916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3" t="13607" r="12720" b="15526"/>
          <a:stretch/>
        </p:blipFill>
        <p:spPr bwMode="auto">
          <a:xfrm>
            <a:off x="5411903" y="4821613"/>
            <a:ext cx="1315636" cy="161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707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9" grpId="0" animBg="1"/>
      <p:bldP spid="50" grpId="0" animBg="1"/>
      <p:bldP spid="52" grpId="0"/>
      <p:bldP spid="53" grpId="0"/>
      <p:bldP spid="54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0F0711C-DFCF-0A4A-93E1-E09327A1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loop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C4514-D189-654A-A7BE-CA4A5C5CD6E5}"/>
              </a:ext>
            </a:extLst>
          </p:cNvPr>
          <p:cNvSpPr/>
          <p:nvPr/>
        </p:nvSpPr>
        <p:spPr>
          <a:xfrm>
            <a:off x="164894" y="3658294"/>
            <a:ext cx="3087972" cy="1502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/>
              <a:t>Neutral state, no alert</a:t>
            </a:r>
          </a:p>
          <a:p>
            <a:pPr algn="ctr"/>
            <a:endParaRPr lang="en-US" sz="1600" dirty="0"/>
          </a:p>
          <a:p>
            <a:r>
              <a:rPr lang="en-US" sz="1600" dirty="0"/>
              <a:t>Analysis of the environment, taking information and definition of the best stealth path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44C829-4E23-E04C-A3C9-F1B8744D1D1D}"/>
              </a:ext>
            </a:extLst>
          </p:cNvPr>
          <p:cNvSpPr/>
          <p:nvPr/>
        </p:nvSpPr>
        <p:spPr>
          <a:xfrm>
            <a:off x="4681616" y="3091650"/>
            <a:ext cx="3231275" cy="113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Succeed in avoiding (or neutralizing) detection zones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FE2060-69BE-874F-9A3F-E8F9158E0017}"/>
              </a:ext>
            </a:extLst>
          </p:cNvPr>
          <p:cNvSpPr/>
          <p:nvPr/>
        </p:nvSpPr>
        <p:spPr>
          <a:xfrm>
            <a:off x="8939132" y="3661276"/>
            <a:ext cx="3087975" cy="1499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Moving forward in the main story</a:t>
            </a:r>
          </a:p>
          <a:p>
            <a:pPr algn="ctr"/>
            <a:r>
              <a:rPr lang="en-US" sz="1600" dirty="0"/>
              <a:t>+ new equipment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DAB770-4A11-8642-9D76-819BAFB7D80D}"/>
              </a:ext>
            </a:extLst>
          </p:cNvPr>
          <p:cNvSpPr/>
          <p:nvPr/>
        </p:nvSpPr>
        <p:spPr>
          <a:xfrm>
            <a:off x="479167" y="2003494"/>
            <a:ext cx="11636171" cy="55057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795AEF-A26C-B243-9B11-FCD839C86BCA}"/>
              </a:ext>
            </a:extLst>
          </p:cNvPr>
          <p:cNvSpPr/>
          <p:nvPr/>
        </p:nvSpPr>
        <p:spPr>
          <a:xfrm>
            <a:off x="4681616" y="4570074"/>
            <a:ext cx="3231275" cy="1410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/>
              <a:t>Alerts triggered </a:t>
            </a:r>
          </a:p>
          <a:p>
            <a:pPr algn="ctr"/>
            <a:endParaRPr lang="en-US" sz="1600" b="1" u="sng" dirty="0"/>
          </a:p>
          <a:p>
            <a:pPr algn="ctr"/>
            <a:r>
              <a:rPr lang="en-US" sz="1600" dirty="0"/>
              <a:t>succeed in escaping enemy detection for a given time</a:t>
            </a:r>
          </a:p>
        </p:txBody>
      </p:sp>
      <p:cxnSp>
        <p:nvCxnSpPr>
          <p:cNvPr id="11" name="Connecteur en arc 10">
            <a:extLst>
              <a:ext uri="{FF2B5EF4-FFF2-40B4-BE49-F238E27FC236}">
                <a16:creationId xmlns:a16="http://schemas.microsoft.com/office/drawing/2014/main" id="{3C4A066E-E45F-C64A-A0B9-42678B92DACD}"/>
              </a:ext>
            </a:extLst>
          </p:cNvPr>
          <p:cNvCxnSpPr>
            <a:cxnSpLocks/>
            <a:stCxn id="6" idx="2"/>
            <a:endCxn id="4" idx="2"/>
          </p:cNvCxnSpPr>
          <p:nvPr/>
        </p:nvCxnSpPr>
        <p:spPr>
          <a:xfrm rot="5400000">
            <a:off x="6096000" y="773938"/>
            <a:ext cx="12700" cy="8774240"/>
          </a:xfrm>
          <a:prstGeom prst="curvedConnector3">
            <a:avLst>
              <a:gd name="adj1" fmla="val 10462496"/>
            </a:avLst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en arc 33">
            <a:extLst>
              <a:ext uri="{FF2B5EF4-FFF2-40B4-BE49-F238E27FC236}">
                <a16:creationId xmlns:a16="http://schemas.microsoft.com/office/drawing/2014/main" id="{1B0ED8AA-926A-F74C-9828-1A1E51C75B5A}"/>
              </a:ext>
            </a:extLst>
          </p:cNvPr>
          <p:cNvCxnSpPr>
            <a:cxnSpLocks/>
            <a:stCxn id="7" idx="2"/>
            <a:endCxn id="4" idx="2"/>
          </p:cNvCxnSpPr>
          <p:nvPr/>
        </p:nvCxnSpPr>
        <p:spPr>
          <a:xfrm rot="5400000" flipH="1">
            <a:off x="3593457" y="3276481"/>
            <a:ext cx="819220" cy="4588374"/>
          </a:xfrm>
          <a:prstGeom prst="curvedConnector3">
            <a:avLst>
              <a:gd name="adj1" fmla="val -17441"/>
            </a:avLst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600A3AF1-1AF0-1641-A5BA-E20BAEBFA156}"/>
              </a:ext>
            </a:extLst>
          </p:cNvPr>
          <p:cNvSpPr txBox="1"/>
          <p:nvPr/>
        </p:nvSpPr>
        <p:spPr>
          <a:xfrm>
            <a:off x="873993" y="2080416"/>
            <a:ext cx="166977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/>
              <a:t>Phase 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5195B28-21C1-ED4E-B112-A907580BEDE6}"/>
              </a:ext>
            </a:extLst>
          </p:cNvPr>
          <p:cNvSpPr txBox="1"/>
          <p:nvPr/>
        </p:nvSpPr>
        <p:spPr>
          <a:xfrm>
            <a:off x="5332761" y="2080416"/>
            <a:ext cx="166977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/>
              <a:t>Phase 2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0CE2010-9F19-B548-8A6C-A43A347767D4}"/>
              </a:ext>
            </a:extLst>
          </p:cNvPr>
          <p:cNvSpPr txBox="1"/>
          <p:nvPr/>
        </p:nvSpPr>
        <p:spPr>
          <a:xfrm>
            <a:off x="9648233" y="2079692"/>
            <a:ext cx="166977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/>
              <a:t>Phase 3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B31CBE1-5E97-A348-BA7B-3BE48350552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3252866" y="3661276"/>
            <a:ext cx="1428750" cy="748400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A9B8EB5-D278-6547-8AA9-F44514C85A0E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3252866" y="4409676"/>
            <a:ext cx="1428750" cy="865500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rc 48">
            <a:extLst>
              <a:ext uri="{FF2B5EF4-FFF2-40B4-BE49-F238E27FC236}">
                <a16:creationId xmlns:a16="http://schemas.microsoft.com/office/drawing/2014/main" id="{8FB8B7A2-F1F1-AC40-B703-CAC1AAD7F847}"/>
              </a:ext>
            </a:extLst>
          </p:cNvPr>
          <p:cNvCxnSpPr>
            <a:cxnSpLocks/>
            <a:stCxn id="5" idx="0"/>
            <a:endCxn id="6" idx="0"/>
          </p:cNvCxnSpPr>
          <p:nvPr/>
        </p:nvCxnSpPr>
        <p:spPr>
          <a:xfrm rot="16200000" flipH="1">
            <a:off x="8105374" y="1283530"/>
            <a:ext cx="569626" cy="4185866"/>
          </a:xfrm>
          <a:prstGeom prst="curvedConnector3">
            <a:avLst>
              <a:gd name="adj1" fmla="val -40132"/>
            </a:avLst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718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A1B5ED6-99FD-AF4F-9B38-13D9F94C9EF8}"/>
              </a:ext>
            </a:extLst>
          </p:cNvPr>
          <p:cNvSpPr/>
          <p:nvPr/>
        </p:nvSpPr>
        <p:spPr>
          <a:xfrm>
            <a:off x="479167" y="4517217"/>
            <a:ext cx="1661375" cy="55057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88C12F-C404-A942-BED7-3B2F14C9F8D6}"/>
              </a:ext>
            </a:extLst>
          </p:cNvPr>
          <p:cNvSpPr/>
          <p:nvPr/>
        </p:nvSpPr>
        <p:spPr>
          <a:xfrm>
            <a:off x="7792660" y="2003494"/>
            <a:ext cx="1661375" cy="55057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3DC0CD-78D3-0243-9B51-61033569E3B4}"/>
              </a:ext>
            </a:extLst>
          </p:cNvPr>
          <p:cNvSpPr/>
          <p:nvPr/>
        </p:nvSpPr>
        <p:spPr>
          <a:xfrm>
            <a:off x="479167" y="2003494"/>
            <a:ext cx="1661375" cy="55057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B701A28D-5620-5541-AFA1-3674D9DB9D2B}"/>
              </a:ext>
            </a:extLst>
          </p:cNvPr>
          <p:cNvSpPr txBox="1">
            <a:spLocks/>
          </p:cNvSpPr>
          <p:nvPr/>
        </p:nvSpPr>
        <p:spPr>
          <a:xfrm>
            <a:off x="492290" y="4563153"/>
            <a:ext cx="7727261" cy="20276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Control 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Supported by the new PS3 controller 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Feeling free on the movements of the characters and the camera (left stick for character movement and right stick for the camera control) 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Character movement relative to the camera direction 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Intuitive controls (e.g., quick change of equipment)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9968A0B-0992-3D4A-AEAD-44666554D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1" y="2046394"/>
            <a:ext cx="6835788" cy="269488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Character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Be a legendary soldier, master of infiltration and military combat techniques.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7F00"/>
                </a:solidFill>
              </a:rPr>
              <a:t>Abilities</a:t>
            </a:r>
            <a:endParaRPr lang="en-US" sz="1400" b="1" dirty="0">
              <a:solidFill>
                <a:srgbClr val="FF7F00"/>
              </a:solidFill>
            </a:endParaRPr>
          </a:p>
          <a:p>
            <a:pPr>
              <a:buClr>
                <a:srgbClr val="FF7F00"/>
              </a:buClr>
            </a:pPr>
            <a:r>
              <a:rPr lang="en-US" sz="1400" dirty="0"/>
              <a:t>Close-quarters combat techniques to silently neutralize an enemy. 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Use of firearms 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Camouflage : Octocamo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Stealthy navigation : crawling, crouching, silent walk, take cover, suspend, roll over, hide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6B81D83-8E7E-1741-9D37-3CCF66229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3C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285FB2-4EDA-A543-91F4-664527629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16099"/>
            <a:ext cx="1661375" cy="1829110"/>
          </a:xfrm>
          <a:prstGeom prst="rect">
            <a:avLst/>
          </a:prstGeom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67936606-360A-FC4B-8D88-C89E8E54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046" y="1876359"/>
            <a:ext cx="740412" cy="7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Ps3 Controller Icons - Download Free Vector Icons | Noun Project">
            <a:extLst>
              <a:ext uri="{FF2B5EF4-FFF2-40B4-BE49-F238E27FC236}">
                <a16:creationId xmlns:a16="http://schemas.microsoft.com/office/drawing/2014/main" id="{32EBF1F3-E1C9-D64F-A765-9B324BFA7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542" y="4554053"/>
            <a:ext cx="1917085" cy="191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03432067-92BC-744D-B025-80622C5DD346}"/>
              </a:ext>
            </a:extLst>
          </p:cNvPr>
          <p:cNvSpPr txBox="1">
            <a:spLocks/>
          </p:cNvSpPr>
          <p:nvPr/>
        </p:nvSpPr>
        <p:spPr>
          <a:xfrm>
            <a:off x="7953208" y="2042199"/>
            <a:ext cx="4306696" cy="25118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Camera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The player must feel in control of his or her environment like a skilled soldier.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Third person camera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Free control of the camera for the player 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Wide shot camera (see the entire character body) 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Adaptative camera in close environment (by zooming on the character)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0894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" grpId="0" build="p"/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3F50BF-6B11-024F-B2E3-777DE6B7084C}"/>
              </a:ext>
            </a:extLst>
          </p:cNvPr>
          <p:cNvSpPr/>
          <p:nvPr/>
        </p:nvSpPr>
        <p:spPr>
          <a:xfrm>
            <a:off x="2399233" y="1998833"/>
            <a:ext cx="6935760" cy="2952729"/>
          </a:xfrm>
          <a:prstGeom prst="rect">
            <a:avLst/>
          </a:prstGeom>
          <a:solidFill>
            <a:srgbClr val="FF7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B52095-639F-7842-9C3E-0910CDD9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836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55DC8-8F43-C042-B111-A94F75053123}"/>
              </a:ext>
            </a:extLst>
          </p:cNvPr>
          <p:cNvSpPr/>
          <p:nvPr/>
        </p:nvSpPr>
        <p:spPr>
          <a:xfrm>
            <a:off x="2399233" y="1998833"/>
            <a:ext cx="6935760" cy="2952729"/>
          </a:xfrm>
          <a:prstGeom prst="rect">
            <a:avLst/>
          </a:prstGeom>
          <a:solidFill>
            <a:srgbClr val="FF7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B52095-639F-7842-9C3E-0910CDD9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dirty="0"/>
              <a:t>Monetization</a:t>
            </a:r>
            <a:endParaRPr lang="en-US" sz="8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82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0E920A5-21A8-3F41-9231-BCEDB307E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b="1" dirty="0"/>
              <a:t>Business model</a:t>
            </a:r>
          </a:p>
          <a:p>
            <a:pPr>
              <a:buClr>
                <a:srgbClr val="FF7F00"/>
              </a:buClr>
            </a:pPr>
            <a:r>
              <a:rPr lang="en-US" sz="2200" dirty="0"/>
              <a:t>Premium</a:t>
            </a:r>
            <a:r>
              <a:rPr lang="en-US" dirty="0"/>
              <a:t> </a:t>
            </a:r>
          </a:p>
          <a:p>
            <a:pPr marL="0" indent="0">
              <a:buClr>
                <a:srgbClr val="FF7F00"/>
              </a:buClr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600" b="1" dirty="0"/>
              <a:t>Player Retention Strategy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7F00"/>
                </a:solidFill>
              </a:rPr>
              <a:t>Mode online </a:t>
            </a:r>
          </a:p>
          <a:p>
            <a:pPr>
              <a:buClr>
                <a:srgbClr val="FF7F00"/>
              </a:buClr>
            </a:pPr>
            <a:r>
              <a:rPr lang="en-US" sz="2200" dirty="0"/>
              <a:t>Tactical competitive modes 6 vs 6 </a:t>
            </a:r>
          </a:p>
          <a:p>
            <a:pPr>
              <a:buClr>
                <a:srgbClr val="FF7F00"/>
              </a:buClr>
            </a:pPr>
            <a:r>
              <a:rPr lang="en-US" sz="2200" dirty="0"/>
              <a:t>Team play and social features </a:t>
            </a:r>
          </a:p>
          <a:p>
            <a:pPr>
              <a:buClr>
                <a:srgbClr val="FF7F00"/>
              </a:buClr>
            </a:pPr>
            <a:r>
              <a:rPr lang="en-US" sz="2200" dirty="0"/>
              <a:t>Creating team and  regular tournaments</a:t>
            </a:r>
          </a:p>
          <a:p>
            <a:pPr>
              <a:buClr>
                <a:srgbClr val="FF7F00"/>
              </a:buClr>
            </a:pPr>
            <a:r>
              <a:rPr lang="en-US" sz="2200" dirty="0"/>
              <a:t>Maps, new characters and equipment to buy (DLC’s) </a:t>
            </a:r>
          </a:p>
          <a:p>
            <a:pPr>
              <a:buClr>
                <a:srgbClr val="FF7F00"/>
              </a:buClr>
            </a:pPr>
            <a:r>
              <a:rPr lang="en-US" sz="2200" dirty="0"/>
              <a:t>Based on the Metal gear solid 4 universe and gameplay</a:t>
            </a:r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B3F6517-B53A-FA4E-A068-B55DA6DA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Monetization</a:t>
            </a:r>
          </a:p>
        </p:txBody>
      </p:sp>
      <p:pic>
        <p:nvPicPr>
          <p:cNvPr id="27650" name="Picture 2" descr="Icones Award, images coupe png et ico">
            <a:extLst>
              <a:ext uri="{FF2B5EF4-FFF2-40B4-BE49-F238E27FC236}">
                <a16:creationId xmlns:a16="http://schemas.microsoft.com/office/drawing/2014/main" id="{978CE05F-CEEE-6941-B1DD-3A171785E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798" y="1814881"/>
            <a:ext cx="2035093" cy="203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Multiplayer icon mode isolated contour Royalty Free Vector">
            <a:extLst>
              <a:ext uri="{FF2B5EF4-FFF2-40B4-BE49-F238E27FC236}">
                <a16:creationId xmlns:a16="http://schemas.microsoft.com/office/drawing/2014/main" id="{A236AB73-5D09-9F46-AAA0-07E2F93C7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25079" r="12099" b="32467"/>
          <a:stretch/>
        </p:blipFill>
        <p:spPr bwMode="auto">
          <a:xfrm>
            <a:off x="9040318" y="3830643"/>
            <a:ext cx="1900052" cy="115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Download Free png Online gaming png, Picture #654176 online gaming png -  DLPNG.com">
            <a:extLst>
              <a:ext uri="{FF2B5EF4-FFF2-40B4-BE49-F238E27FC236}">
                <a16:creationId xmlns:a16="http://schemas.microsoft.com/office/drawing/2014/main" id="{4FBE9AF5-CA0F-ED4E-BEA0-6D6B3441E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50" y="5056864"/>
            <a:ext cx="1402988" cy="140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A1673-F9E9-5C4D-9A4D-0E51BCC80C87}"/>
              </a:ext>
            </a:extLst>
          </p:cNvPr>
          <p:cNvSpPr/>
          <p:nvPr/>
        </p:nvSpPr>
        <p:spPr>
          <a:xfrm>
            <a:off x="-93045" y="6674802"/>
            <a:ext cx="12378090" cy="237605"/>
          </a:xfrm>
          <a:prstGeom prst="rect">
            <a:avLst/>
          </a:prstGeom>
          <a:solidFill>
            <a:srgbClr val="FF7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71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2BC1B6-22FE-2C4E-8812-2AA3C872A6E9}"/>
              </a:ext>
            </a:extLst>
          </p:cNvPr>
          <p:cNvSpPr/>
          <p:nvPr/>
        </p:nvSpPr>
        <p:spPr>
          <a:xfrm>
            <a:off x="2399233" y="1998833"/>
            <a:ext cx="6935760" cy="2952729"/>
          </a:xfrm>
          <a:prstGeom prst="rect">
            <a:avLst/>
          </a:prstGeom>
          <a:solidFill>
            <a:srgbClr val="FF7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B52095-639F-7842-9C3E-0910CDD9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dirty="0"/>
              <a:t>Mock up</a:t>
            </a:r>
            <a:endParaRPr lang="en-US" sz="8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431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F4B7092-FCDA-5943-AA38-8B9A5701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Mock-up – Wide shot camera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17EEC8-E7BE-2949-B886-C64C50A6A793}"/>
              </a:ext>
            </a:extLst>
          </p:cNvPr>
          <p:cNvSpPr/>
          <p:nvPr/>
        </p:nvSpPr>
        <p:spPr>
          <a:xfrm>
            <a:off x="2032332" y="1891514"/>
            <a:ext cx="8492400" cy="477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 descr="Metal Gear Solid 4: Guns of the Patriots Review - GameSpot">
            <a:extLst>
              <a:ext uri="{FF2B5EF4-FFF2-40B4-BE49-F238E27FC236}">
                <a16:creationId xmlns:a16="http://schemas.microsoft.com/office/drawing/2014/main" id="{FC80183E-A0C6-004F-861F-9B89D4AE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7" y="5125693"/>
            <a:ext cx="2502570" cy="142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Why Our Society Needs to Man Up!">
            <a:extLst>
              <a:ext uri="{FF2B5EF4-FFF2-40B4-BE49-F238E27FC236}">
                <a16:creationId xmlns:a16="http://schemas.microsoft.com/office/drawing/2014/main" id="{3A1CEB75-FDDD-7542-9D83-55A0CBA3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92" y="1884302"/>
            <a:ext cx="8490820" cy="477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que 26" descr="Homme avec un remplissage uni">
            <a:extLst>
              <a:ext uri="{FF2B5EF4-FFF2-40B4-BE49-F238E27FC236}">
                <a16:creationId xmlns:a16="http://schemas.microsoft.com/office/drawing/2014/main" id="{15742D57-A681-9241-8B2F-B3B686D2E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0917" y="3823707"/>
            <a:ext cx="2273968" cy="288033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4BF7EE1-2CE7-0640-8B45-A061F4C002A2}"/>
              </a:ext>
            </a:extLst>
          </p:cNvPr>
          <p:cNvSpPr/>
          <p:nvPr/>
        </p:nvSpPr>
        <p:spPr>
          <a:xfrm>
            <a:off x="8674164" y="5868508"/>
            <a:ext cx="1395663" cy="53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Weapons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7E0318-2062-3D44-B07F-4347A8546E2E}"/>
              </a:ext>
            </a:extLst>
          </p:cNvPr>
          <p:cNvSpPr/>
          <p:nvPr/>
        </p:nvSpPr>
        <p:spPr>
          <a:xfrm>
            <a:off x="8674164" y="6407808"/>
            <a:ext cx="1395663" cy="14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Ammo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C06457F-22ED-5E40-884F-41E7AD8F5507}"/>
              </a:ext>
            </a:extLst>
          </p:cNvPr>
          <p:cNvSpPr/>
          <p:nvPr/>
        </p:nvSpPr>
        <p:spPr>
          <a:xfrm>
            <a:off x="9055694" y="1918608"/>
            <a:ext cx="1165731" cy="1119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Map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E8576E-3319-3F4A-B005-F1FB613D236E}"/>
              </a:ext>
            </a:extLst>
          </p:cNvPr>
          <p:cNvSpPr/>
          <p:nvPr/>
        </p:nvSpPr>
        <p:spPr>
          <a:xfrm>
            <a:off x="2489934" y="5868508"/>
            <a:ext cx="1395663" cy="53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Equipment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32EEEB-CD82-6C44-8B04-F78D9118ED64}"/>
              </a:ext>
            </a:extLst>
          </p:cNvPr>
          <p:cNvSpPr/>
          <p:nvPr/>
        </p:nvSpPr>
        <p:spPr>
          <a:xfrm>
            <a:off x="2541595" y="2199356"/>
            <a:ext cx="1865845" cy="112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Old snake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678486-3DA4-AA49-BB3B-5970671EF7C2}"/>
              </a:ext>
            </a:extLst>
          </p:cNvPr>
          <p:cNvSpPr/>
          <p:nvPr/>
        </p:nvSpPr>
        <p:spPr>
          <a:xfrm>
            <a:off x="2541594" y="2310953"/>
            <a:ext cx="1865845" cy="67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Life</a:t>
            </a:r>
            <a:endParaRPr lang="en-US" sz="11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4B5420-C9C9-9B40-AFFA-C64E0BF7B75E}"/>
              </a:ext>
            </a:extLst>
          </p:cNvPr>
          <p:cNvSpPr/>
          <p:nvPr/>
        </p:nvSpPr>
        <p:spPr>
          <a:xfrm>
            <a:off x="2541595" y="2389507"/>
            <a:ext cx="457006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energy</a:t>
            </a:r>
            <a:endParaRPr lang="en-US" sz="11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55F2D0-DF95-9B4E-96F9-7AD75DA54B7A}"/>
              </a:ext>
            </a:extLst>
          </p:cNvPr>
          <p:cNvSpPr/>
          <p:nvPr/>
        </p:nvSpPr>
        <p:spPr>
          <a:xfrm>
            <a:off x="2998601" y="2389507"/>
            <a:ext cx="479232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energy</a:t>
            </a:r>
            <a:endParaRPr lang="en-US" sz="11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368E7AE-5255-414D-B2D8-4454B371A24B}"/>
              </a:ext>
            </a:extLst>
          </p:cNvPr>
          <p:cNvSpPr/>
          <p:nvPr/>
        </p:nvSpPr>
        <p:spPr>
          <a:xfrm>
            <a:off x="3469478" y="2389319"/>
            <a:ext cx="479232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energy</a:t>
            </a:r>
            <a:endParaRPr lang="en-US" sz="11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0504EE-BB5D-6E43-92AD-855CDB01BC25}"/>
              </a:ext>
            </a:extLst>
          </p:cNvPr>
          <p:cNvSpPr/>
          <p:nvPr/>
        </p:nvSpPr>
        <p:spPr>
          <a:xfrm>
            <a:off x="3948710" y="2389319"/>
            <a:ext cx="458729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energy</a:t>
            </a:r>
            <a:endParaRPr lang="en-US" sz="11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68E30C-8338-C943-90F2-A09FE5DE7E12}"/>
              </a:ext>
            </a:extLst>
          </p:cNvPr>
          <p:cNvSpPr/>
          <p:nvPr/>
        </p:nvSpPr>
        <p:spPr>
          <a:xfrm>
            <a:off x="5865337" y="2101187"/>
            <a:ext cx="945573" cy="514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Indication if on alert phase</a:t>
            </a:r>
          </a:p>
        </p:txBody>
      </p:sp>
      <p:pic>
        <p:nvPicPr>
          <p:cNvPr id="39" name="Graphique 38" descr="Homme avec un remplissage uni">
            <a:extLst>
              <a:ext uri="{FF2B5EF4-FFF2-40B4-BE49-F238E27FC236}">
                <a16:creationId xmlns:a16="http://schemas.microsoft.com/office/drawing/2014/main" id="{F5A0ADFC-21D9-8549-8A18-8BC31003A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1061" y="4289768"/>
            <a:ext cx="697559" cy="704763"/>
          </a:xfrm>
          <a:prstGeom prst="rect">
            <a:avLst/>
          </a:prstGeom>
        </p:spPr>
      </p:pic>
      <p:pic>
        <p:nvPicPr>
          <p:cNvPr id="41" name="Graphique 40" descr="Homme avec un remplissage uni">
            <a:extLst>
              <a:ext uri="{FF2B5EF4-FFF2-40B4-BE49-F238E27FC236}">
                <a16:creationId xmlns:a16="http://schemas.microsoft.com/office/drawing/2014/main" id="{77ABB2E4-85AB-6642-9685-260493C01F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00695" y="4416449"/>
            <a:ext cx="1049033" cy="1059867"/>
          </a:xfrm>
          <a:prstGeom prst="rect">
            <a:avLst/>
          </a:prstGeom>
        </p:spPr>
      </p:pic>
      <p:pic>
        <p:nvPicPr>
          <p:cNvPr id="42" name="Graphique 41" descr="Homme avec un remplissage uni">
            <a:extLst>
              <a:ext uri="{FF2B5EF4-FFF2-40B4-BE49-F238E27FC236}">
                <a16:creationId xmlns:a16="http://schemas.microsoft.com/office/drawing/2014/main" id="{0EAB4333-2CA4-C748-8979-C4869CC82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5452" y="4773735"/>
            <a:ext cx="348780" cy="352382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821C721B-92D8-F04B-B53E-F9B9591F849E}"/>
              </a:ext>
            </a:extLst>
          </p:cNvPr>
          <p:cNvSpPr txBox="1"/>
          <p:nvPr/>
        </p:nvSpPr>
        <p:spPr>
          <a:xfrm>
            <a:off x="649278" y="2342410"/>
            <a:ext cx="48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/>
              <a:t>Life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2515942-C777-164B-AE92-539EAA970E1B}"/>
              </a:ext>
            </a:extLst>
          </p:cNvPr>
          <p:cNvSpPr txBox="1"/>
          <p:nvPr/>
        </p:nvSpPr>
        <p:spPr>
          <a:xfrm>
            <a:off x="109390" y="2709426"/>
            <a:ext cx="141031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/>
              <a:t>Energy (stamina)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72C3816-3AE4-294C-91AC-47EB079046D7}"/>
              </a:ext>
            </a:extLst>
          </p:cNvPr>
          <p:cNvSpPr txBox="1"/>
          <p:nvPr/>
        </p:nvSpPr>
        <p:spPr>
          <a:xfrm>
            <a:off x="313514" y="5480087"/>
            <a:ext cx="100413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/>
              <a:t>Equipment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C3150CA-A98B-1D4C-AEFD-B84378FE9A03}"/>
              </a:ext>
            </a:extLst>
          </p:cNvPr>
          <p:cNvSpPr txBox="1"/>
          <p:nvPr/>
        </p:nvSpPr>
        <p:spPr>
          <a:xfrm>
            <a:off x="282408" y="3810634"/>
            <a:ext cx="80889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/>
              <a:t>Enemy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55FAEAA-3C5D-E24F-B8DD-DF63F22958A9}"/>
              </a:ext>
            </a:extLst>
          </p:cNvPr>
          <p:cNvSpPr txBox="1"/>
          <p:nvPr/>
        </p:nvSpPr>
        <p:spPr>
          <a:xfrm>
            <a:off x="10573331" y="5633975"/>
            <a:ext cx="153977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/>
              <a:t>Weapon equipped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95879B9-4507-2E4F-96CC-E8EBE615B562}"/>
              </a:ext>
            </a:extLst>
          </p:cNvPr>
          <p:cNvSpPr txBox="1"/>
          <p:nvPr/>
        </p:nvSpPr>
        <p:spPr>
          <a:xfrm>
            <a:off x="10648736" y="5981991"/>
            <a:ext cx="153977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/>
              <a:t>Ammo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DA95E9C-F692-5C42-9D13-2D8F6327C8A7}"/>
              </a:ext>
            </a:extLst>
          </p:cNvPr>
          <p:cNvSpPr txBox="1"/>
          <p:nvPr/>
        </p:nvSpPr>
        <p:spPr>
          <a:xfrm>
            <a:off x="10761815" y="2164957"/>
            <a:ext cx="153977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/>
              <a:t>Map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BA25173-AEEA-3E48-B2E0-50AC2E4440DE}"/>
              </a:ext>
            </a:extLst>
          </p:cNvPr>
          <p:cNvSpPr txBox="1"/>
          <p:nvPr/>
        </p:nvSpPr>
        <p:spPr>
          <a:xfrm>
            <a:off x="109390" y="4894552"/>
            <a:ext cx="180751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/>
              <a:t>The player : Old snake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08C3C11-D985-6D4E-8C5B-F5492B5DBAA6}"/>
              </a:ext>
            </a:extLst>
          </p:cNvPr>
          <p:cNvSpPr/>
          <p:nvPr/>
        </p:nvSpPr>
        <p:spPr>
          <a:xfrm>
            <a:off x="2541594" y="2318846"/>
            <a:ext cx="776391" cy="46182"/>
          </a:xfrm>
          <a:prstGeom prst="rect">
            <a:avLst/>
          </a:prstGeom>
          <a:solidFill>
            <a:srgbClr val="FF7F00"/>
          </a:solidFill>
          <a:ln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B98F82E-942C-4444-82F8-C2B1736153FE}"/>
              </a:ext>
            </a:extLst>
          </p:cNvPr>
          <p:cNvSpPr/>
          <p:nvPr/>
        </p:nvSpPr>
        <p:spPr>
          <a:xfrm>
            <a:off x="2541594" y="2387392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30AED17-1143-5943-93E7-0781FFF1EF6B}"/>
              </a:ext>
            </a:extLst>
          </p:cNvPr>
          <p:cNvSpPr/>
          <p:nvPr/>
        </p:nvSpPr>
        <p:spPr>
          <a:xfrm>
            <a:off x="3002972" y="2389938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71BB50-0347-9D47-8FE5-9F33937F1F9B}"/>
              </a:ext>
            </a:extLst>
          </p:cNvPr>
          <p:cNvSpPr/>
          <p:nvPr/>
        </p:nvSpPr>
        <p:spPr>
          <a:xfrm>
            <a:off x="3482204" y="2394575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344AB583-841A-C04E-B873-B9EE6C812286}"/>
              </a:ext>
            </a:extLst>
          </p:cNvPr>
          <p:cNvCxnSpPr>
            <a:cxnSpLocks/>
            <a:stCxn id="43" idx="3"/>
            <a:endCxn id="52" idx="1"/>
          </p:cNvCxnSpPr>
          <p:nvPr/>
        </p:nvCxnSpPr>
        <p:spPr>
          <a:xfrm flipV="1">
            <a:off x="1131278" y="2341937"/>
            <a:ext cx="1410316" cy="1543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D76B67A3-55E2-0243-A5CD-49F5ED08AE46}"/>
              </a:ext>
            </a:extLst>
          </p:cNvPr>
          <p:cNvCxnSpPr>
            <a:cxnSpLocks/>
            <a:stCxn id="45" idx="3"/>
            <a:endCxn id="34" idx="2"/>
          </p:cNvCxnSpPr>
          <p:nvPr/>
        </p:nvCxnSpPr>
        <p:spPr>
          <a:xfrm flipV="1">
            <a:off x="1519706" y="2435689"/>
            <a:ext cx="1250392" cy="42762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5258BE4-F038-E54F-B555-315506E47E54}"/>
              </a:ext>
            </a:extLst>
          </p:cNvPr>
          <p:cNvCxnSpPr>
            <a:cxnSpLocks/>
            <a:stCxn id="47" idx="3"/>
            <a:endCxn id="39" idx="0"/>
          </p:cNvCxnSpPr>
          <p:nvPr/>
        </p:nvCxnSpPr>
        <p:spPr>
          <a:xfrm>
            <a:off x="1091301" y="3964523"/>
            <a:ext cx="3008540" cy="3252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0D03D051-BCC1-1C4F-BAE0-19B505A77A3E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1916908" y="5048441"/>
            <a:ext cx="3815372" cy="18864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258A2DCD-C2DE-204C-92DA-7A19DAC7EA22}"/>
              </a:ext>
            </a:extLst>
          </p:cNvPr>
          <p:cNvCxnSpPr>
            <a:cxnSpLocks/>
            <a:stCxn id="46" idx="3"/>
            <a:endCxn id="31" idx="1"/>
          </p:cNvCxnSpPr>
          <p:nvPr/>
        </p:nvCxnSpPr>
        <p:spPr>
          <a:xfrm>
            <a:off x="1317649" y="5633976"/>
            <a:ext cx="1172285" cy="50190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C329B1CE-9292-584F-AE89-760A462F3946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10121407" y="5787864"/>
            <a:ext cx="451924" cy="1941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7C9A7D2D-4FE3-D54F-8F9A-58779E7DEE19}"/>
              </a:ext>
            </a:extLst>
          </p:cNvPr>
          <p:cNvCxnSpPr>
            <a:cxnSpLocks/>
            <a:stCxn id="49" idx="1"/>
            <a:endCxn id="29" idx="3"/>
          </p:cNvCxnSpPr>
          <p:nvPr/>
        </p:nvCxnSpPr>
        <p:spPr>
          <a:xfrm flipH="1">
            <a:off x="10069827" y="6135880"/>
            <a:ext cx="578909" cy="34484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A355F233-3690-E34D-8577-5F1074DB28C7}"/>
              </a:ext>
            </a:extLst>
          </p:cNvPr>
          <p:cNvCxnSpPr>
            <a:cxnSpLocks/>
            <a:stCxn id="50" idx="1"/>
            <a:endCxn id="30" idx="6"/>
          </p:cNvCxnSpPr>
          <p:nvPr/>
        </p:nvCxnSpPr>
        <p:spPr>
          <a:xfrm flipH="1">
            <a:off x="10221425" y="2318846"/>
            <a:ext cx="540390" cy="15937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ZoneTexte 86">
            <a:extLst>
              <a:ext uri="{FF2B5EF4-FFF2-40B4-BE49-F238E27FC236}">
                <a16:creationId xmlns:a16="http://schemas.microsoft.com/office/drawing/2014/main" id="{45F2D691-4BD5-2843-9F87-941C35FC299D}"/>
              </a:ext>
            </a:extLst>
          </p:cNvPr>
          <p:cNvSpPr txBox="1"/>
          <p:nvPr/>
        </p:nvSpPr>
        <p:spPr>
          <a:xfrm>
            <a:off x="10695876" y="3767204"/>
            <a:ext cx="153977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/>
              <a:t>Indications</a:t>
            </a:r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A24BC660-9EFF-FF47-BEAC-80829D3F5E05}"/>
              </a:ext>
            </a:extLst>
          </p:cNvPr>
          <p:cNvCxnSpPr>
            <a:cxnSpLocks/>
            <a:stCxn id="87" idx="1"/>
            <a:endCxn id="38" idx="3"/>
          </p:cNvCxnSpPr>
          <p:nvPr/>
        </p:nvCxnSpPr>
        <p:spPr>
          <a:xfrm flipH="1" flipV="1">
            <a:off x="6810910" y="2358340"/>
            <a:ext cx="3884966" cy="15627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9E22147-C8FA-D846-BC62-9007C4247614}"/>
              </a:ext>
            </a:extLst>
          </p:cNvPr>
          <p:cNvSpPr txBox="1"/>
          <p:nvPr/>
        </p:nvSpPr>
        <p:spPr>
          <a:xfrm>
            <a:off x="9371995" y="2631057"/>
            <a:ext cx="58750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Camo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10%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433116D-798A-2642-9A79-CD42977CD10F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9959499" y="2854195"/>
            <a:ext cx="890114" cy="8536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F471182B-0D14-0548-9BA8-2874D80B1B0D}"/>
              </a:ext>
            </a:extLst>
          </p:cNvPr>
          <p:cNvSpPr txBox="1"/>
          <p:nvPr/>
        </p:nvSpPr>
        <p:spPr>
          <a:xfrm>
            <a:off x="10871562" y="2570228"/>
            <a:ext cx="153977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/>
              <a:t>Real-time camouflage effectiveness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FCFCB86-C66C-C94A-B542-A31491009FEA}"/>
              </a:ext>
            </a:extLst>
          </p:cNvPr>
          <p:cNvSpPr/>
          <p:nvPr/>
        </p:nvSpPr>
        <p:spPr>
          <a:xfrm>
            <a:off x="-93045" y="6674802"/>
            <a:ext cx="12378090" cy="237605"/>
          </a:xfrm>
          <a:prstGeom prst="rect">
            <a:avLst/>
          </a:prstGeom>
          <a:solidFill>
            <a:srgbClr val="FF7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57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87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Metal Gear Solid 4: Guns of the Patriots Review - GameSpot">
            <a:extLst>
              <a:ext uri="{FF2B5EF4-FFF2-40B4-BE49-F238E27FC236}">
                <a16:creationId xmlns:a16="http://schemas.microsoft.com/office/drawing/2014/main" id="{F6A9BC8E-7F14-8841-8FB3-0DA25EDD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13" y="1922988"/>
            <a:ext cx="8490817" cy="47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Why Our Society Needs to Man Up!">
            <a:extLst>
              <a:ext uri="{FF2B5EF4-FFF2-40B4-BE49-F238E27FC236}">
                <a16:creationId xmlns:a16="http://schemas.microsoft.com/office/drawing/2014/main" id="{64790AB6-90EC-4F4E-BC73-3ECC7FED4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14657" r="14076" b="6897"/>
          <a:stretch/>
        </p:blipFill>
        <p:spPr bwMode="auto">
          <a:xfrm>
            <a:off x="1850013" y="1916626"/>
            <a:ext cx="8490818" cy="47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5166906-BDFC-844A-8121-5B816313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Mock-up – aim and shoot action </a:t>
            </a:r>
          </a:p>
        </p:txBody>
      </p:sp>
      <p:pic>
        <p:nvPicPr>
          <p:cNvPr id="7" name="Graphique 6" descr="Homme avec un remplissage uni">
            <a:extLst>
              <a:ext uri="{FF2B5EF4-FFF2-40B4-BE49-F238E27FC236}">
                <a16:creationId xmlns:a16="http://schemas.microsoft.com/office/drawing/2014/main" id="{F286FAC2-6E2B-B845-9068-F52A0C4E29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369" r="26378" b="43752"/>
          <a:stretch/>
        </p:blipFill>
        <p:spPr>
          <a:xfrm>
            <a:off x="3046316" y="3429000"/>
            <a:ext cx="2885440" cy="32700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A62C07-EAE0-1D40-81E2-6961BC3FA194}"/>
              </a:ext>
            </a:extLst>
          </p:cNvPr>
          <p:cNvSpPr/>
          <p:nvPr/>
        </p:nvSpPr>
        <p:spPr>
          <a:xfrm>
            <a:off x="8482263" y="5835316"/>
            <a:ext cx="1395663" cy="529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Weapons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5E6113-9B78-1F4C-BFA2-863AFD8B9AC5}"/>
              </a:ext>
            </a:extLst>
          </p:cNvPr>
          <p:cNvSpPr/>
          <p:nvPr/>
        </p:nvSpPr>
        <p:spPr>
          <a:xfrm>
            <a:off x="8482263" y="6370720"/>
            <a:ext cx="1395663" cy="144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Ammo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5D4D87-E831-DC42-835B-61A612F75B57}"/>
              </a:ext>
            </a:extLst>
          </p:cNvPr>
          <p:cNvSpPr/>
          <p:nvPr/>
        </p:nvSpPr>
        <p:spPr>
          <a:xfrm>
            <a:off x="8643677" y="2170217"/>
            <a:ext cx="1198629" cy="1139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35353-1FC1-8440-939F-EF4CC4593BEA}"/>
              </a:ext>
            </a:extLst>
          </p:cNvPr>
          <p:cNvSpPr/>
          <p:nvPr/>
        </p:nvSpPr>
        <p:spPr>
          <a:xfrm>
            <a:off x="2298033" y="5835316"/>
            <a:ext cx="1395663" cy="529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Equipment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B4687-C6FA-624B-B0C6-AE0CEF6E2A9D}"/>
              </a:ext>
            </a:extLst>
          </p:cNvPr>
          <p:cNvSpPr/>
          <p:nvPr/>
        </p:nvSpPr>
        <p:spPr>
          <a:xfrm>
            <a:off x="2349694" y="2161933"/>
            <a:ext cx="1865845" cy="111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Old snake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45A391-E154-684D-9D90-C3D3C6E2D706}"/>
              </a:ext>
            </a:extLst>
          </p:cNvPr>
          <p:cNvSpPr/>
          <p:nvPr/>
        </p:nvSpPr>
        <p:spPr>
          <a:xfrm>
            <a:off x="2349693" y="2273085"/>
            <a:ext cx="1865845" cy="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Life</a:t>
            </a:r>
            <a:endParaRPr lang="en-US" sz="1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82F820-42BE-E04E-A03A-73E79627F7A6}"/>
              </a:ext>
            </a:extLst>
          </p:cNvPr>
          <p:cNvSpPr/>
          <p:nvPr/>
        </p:nvSpPr>
        <p:spPr>
          <a:xfrm>
            <a:off x="2349694" y="2351421"/>
            <a:ext cx="45700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energy</a:t>
            </a:r>
            <a:endParaRPr lang="en-US" sz="11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12B6D0-9DC9-D145-9D92-A7D934E87C58}"/>
              </a:ext>
            </a:extLst>
          </p:cNvPr>
          <p:cNvSpPr/>
          <p:nvPr/>
        </p:nvSpPr>
        <p:spPr>
          <a:xfrm>
            <a:off x="2806700" y="2351421"/>
            <a:ext cx="47923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energy</a:t>
            </a:r>
            <a:endParaRPr lang="en-US" sz="11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A43D97-1325-5F47-A4AF-BEFAF37AF775}"/>
              </a:ext>
            </a:extLst>
          </p:cNvPr>
          <p:cNvSpPr/>
          <p:nvPr/>
        </p:nvSpPr>
        <p:spPr>
          <a:xfrm>
            <a:off x="3277577" y="2351233"/>
            <a:ext cx="47923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energy</a:t>
            </a:r>
            <a:endParaRPr lang="en-US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F23C6C-BF96-2642-939E-B250BC2DAEF8}"/>
              </a:ext>
            </a:extLst>
          </p:cNvPr>
          <p:cNvSpPr/>
          <p:nvPr/>
        </p:nvSpPr>
        <p:spPr>
          <a:xfrm>
            <a:off x="3756809" y="2351233"/>
            <a:ext cx="45872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energy</a:t>
            </a:r>
            <a:endParaRPr lang="en-US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431154-6DD0-9748-8EC0-69FCF7BB9BF5}"/>
              </a:ext>
            </a:extLst>
          </p:cNvPr>
          <p:cNvSpPr/>
          <p:nvPr/>
        </p:nvSpPr>
        <p:spPr>
          <a:xfrm>
            <a:off x="5673436" y="2067791"/>
            <a:ext cx="945573" cy="509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Indication if on alert phase</a:t>
            </a:r>
          </a:p>
        </p:txBody>
      </p:sp>
      <p:pic>
        <p:nvPicPr>
          <p:cNvPr id="22" name="Graphique 21" descr="Homme avec un remplissage uni">
            <a:extLst>
              <a:ext uri="{FF2B5EF4-FFF2-40B4-BE49-F238E27FC236}">
                <a16:creationId xmlns:a16="http://schemas.microsoft.com/office/drawing/2014/main" id="{EAE7337E-53C3-5945-9E0F-39D2BDDE20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3007" y="3991672"/>
            <a:ext cx="1595355" cy="1747520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EC856C33-7C58-234E-88E5-0A36DF667F18}"/>
              </a:ext>
            </a:extLst>
          </p:cNvPr>
          <p:cNvSpPr/>
          <p:nvPr/>
        </p:nvSpPr>
        <p:spPr>
          <a:xfrm>
            <a:off x="5750091" y="3962400"/>
            <a:ext cx="681189" cy="670560"/>
          </a:xfrm>
          <a:prstGeom prst="ellipse">
            <a:avLst/>
          </a:prstGeom>
          <a:noFill/>
          <a:ln w="3810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1FCFC9-ECF5-264D-AE17-FB2459B5C630}"/>
              </a:ext>
            </a:extLst>
          </p:cNvPr>
          <p:cNvSpPr/>
          <p:nvPr/>
        </p:nvSpPr>
        <p:spPr>
          <a:xfrm>
            <a:off x="2361443" y="2279949"/>
            <a:ext cx="776391" cy="46182"/>
          </a:xfrm>
          <a:prstGeom prst="rect">
            <a:avLst/>
          </a:prstGeom>
          <a:solidFill>
            <a:srgbClr val="FF7F00"/>
          </a:solidFill>
          <a:ln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4CD18F-8953-134B-81FC-39EDEA3EE0EB}"/>
              </a:ext>
            </a:extLst>
          </p:cNvPr>
          <p:cNvSpPr/>
          <p:nvPr/>
        </p:nvSpPr>
        <p:spPr>
          <a:xfrm>
            <a:off x="2822821" y="2351041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5E1CB9-7897-1249-ADF9-824FF39190B2}"/>
              </a:ext>
            </a:extLst>
          </p:cNvPr>
          <p:cNvSpPr/>
          <p:nvPr/>
        </p:nvSpPr>
        <p:spPr>
          <a:xfrm>
            <a:off x="3292979" y="2350864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24342B-2C57-9A42-8593-2C6D06DF1750}"/>
              </a:ext>
            </a:extLst>
          </p:cNvPr>
          <p:cNvSpPr/>
          <p:nvPr/>
        </p:nvSpPr>
        <p:spPr>
          <a:xfrm>
            <a:off x="2349693" y="2351001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21DDB74-3B5E-E648-8D3E-64D019F2A6B9}"/>
              </a:ext>
            </a:extLst>
          </p:cNvPr>
          <p:cNvSpPr txBox="1"/>
          <p:nvPr/>
        </p:nvSpPr>
        <p:spPr>
          <a:xfrm>
            <a:off x="10695876" y="3767204"/>
            <a:ext cx="153977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/>
              <a:t>Targeting reticule 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7229EE8-4312-4542-86EF-898C22F7D7BA}"/>
              </a:ext>
            </a:extLst>
          </p:cNvPr>
          <p:cNvCxnSpPr>
            <a:cxnSpLocks/>
          </p:cNvCxnSpPr>
          <p:nvPr/>
        </p:nvCxnSpPr>
        <p:spPr>
          <a:xfrm flipH="1">
            <a:off x="6431280" y="3921094"/>
            <a:ext cx="4264596" cy="31024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AE013546-1ADF-E848-A95C-4A8DF740E771}"/>
              </a:ext>
            </a:extLst>
          </p:cNvPr>
          <p:cNvSpPr txBox="1"/>
          <p:nvPr/>
        </p:nvSpPr>
        <p:spPr>
          <a:xfrm>
            <a:off x="8961051" y="2863231"/>
            <a:ext cx="58750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Camo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123362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F4B7092-FCDA-5943-AA38-8B9A5701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Mock-up – Stealth cover action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17EEC8-E7BE-2949-B886-C64C50A6A793}"/>
              </a:ext>
            </a:extLst>
          </p:cNvPr>
          <p:cNvSpPr/>
          <p:nvPr/>
        </p:nvSpPr>
        <p:spPr>
          <a:xfrm>
            <a:off x="2032332" y="1891514"/>
            <a:ext cx="8492400" cy="47772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412E3A-55C6-0840-A2D8-E0119E8CA93A}"/>
              </a:ext>
            </a:extLst>
          </p:cNvPr>
          <p:cNvSpPr/>
          <p:nvPr/>
        </p:nvSpPr>
        <p:spPr>
          <a:xfrm>
            <a:off x="7004182" y="1918608"/>
            <a:ext cx="3520550" cy="47501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BF7EE1-2CE7-0640-8B45-A061F4C002A2}"/>
              </a:ext>
            </a:extLst>
          </p:cNvPr>
          <p:cNvSpPr/>
          <p:nvPr/>
        </p:nvSpPr>
        <p:spPr>
          <a:xfrm>
            <a:off x="8674164" y="5868508"/>
            <a:ext cx="1395663" cy="53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Weapons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7E0318-2062-3D44-B07F-4347A8546E2E}"/>
              </a:ext>
            </a:extLst>
          </p:cNvPr>
          <p:cNvSpPr/>
          <p:nvPr/>
        </p:nvSpPr>
        <p:spPr>
          <a:xfrm>
            <a:off x="8674164" y="6407808"/>
            <a:ext cx="1395663" cy="14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Ammo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C06457F-22ED-5E40-884F-41E7AD8F5507}"/>
              </a:ext>
            </a:extLst>
          </p:cNvPr>
          <p:cNvSpPr/>
          <p:nvPr/>
        </p:nvSpPr>
        <p:spPr>
          <a:xfrm>
            <a:off x="9055694" y="1918608"/>
            <a:ext cx="1165731" cy="1119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E8576E-3319-3F4A-B005-F1FB613D236E}"/>
              </a:ext>
            </a:extLst>
          </p:cNvPr>
          <p:cNvSpPr/>
          <p:nvPr/>
        </p:nvSpPr>
        <p:spPr>
          <a:xfrm>
            <a:off x="2489934" y="5868508"/>
            <a:ext cx="1395663" cy="53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Equipment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32EEEB-CD82-6C44-8B04-F78D9118ED64}"/>
              </a:ext>
            </a:extLst>
          </p:cNvPr>
          <p:cNvSpPr/>
          <p:nvPr/>
        </p:nvSpPr>
        <p:spPr>
          <a:xfrm>
            <a:off x="2541595" y="2199356"/>
            <a:ext cx="1865845" cy="112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 snake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678486-3DA4-AA49-BB3B-5970671EF7C2}"/>
              </a:ext>
            </a:extLst>
          </p:cNvPr>
          <p:cNvSpPr/>
          <p:nvPr/>
        </p:nvSpPr>
        <p:spPr>
          <a:xfrm>
            <a:off x="2541594" y="2310953"/>
            <a:ext cx="1865845" cy="67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4B5420-C9C9-9B40-AFFA-C64E0BF7B75E}"/>
              </a:ext>
            </a:extLst>
          </p:cNvPr>
          <p:cNvSpPr/>
          <p:nvPr/>
        </p:nvSpPr>
        <p:spPr>
          <a:xfrm>
            <a:off x="2541595" y="2389507"/>
            <a:ext cx="457006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55F2D0-DF95-9B4E-96F9-7AD75DA54B7A}"/>
              </a:ext>
            </a:extLst>
          </p:cNvPr>
          <p:cNvSpPr/>
          <p:nvPr/>
        </p:nvSpPr>
        <p:spPr>
          <a:xfrm>
            <a:off x="2998601" y="2389507"/>
            <a:ext cx="479232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368E7AE-5255-414D-B2D8-4454B371A24B}"/>
              </a:ext>
            </a:extLst>
          </p:cNvPr>
          <p:cNvSpPr/>
          <p:nvPr/>
        </p:nvSpPr>
        <p:spPr>
          <a:xfrm>
            <a:off x="3469478" y="2389319"/>
            <a:ext cx="479232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0504EE-BB5D-6E43-92AD-855CDB01BC25}"/>
              </a:ext>
            </a:extLst>
          </p:cNvPr>
          <p:cNvSpPr/>
          <p:nvPr/>
        </p:nvSpPr>
        <p:spPr>
          <a:xfrm>
            <a:off x="3948710" y="2389319"/>
            <a:ext cx="458729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68E30C-8338-C943-90F2-A09FE5DE7E12}"/>
              </a:ext>
            </a:extLst>
          </p:cNvPr>
          <p:cNvSpPr/>
          <p:nvPr/>
        </p:nvSpPr>
        <p:spPr>
          <a:xfrm>
            <a:off x="5865337" y="2101187"/>
            <a:ext cx="945573" cy="514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Indication if on alert phase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08C3C11-D985-6D4E-8C5B-F5492B5DBAA6}"/>
              </a:ext>
            </a:extLst>
          </p:cNvPr>
          <p:cNvSpPr/>
          <p:nvPr/>
        </p:nvSpPr>
        <p:spPr>
          <a:xfrm>
            <a:off x="2541594" y="2318846"/>
            <a:ext cx="776391" cy="46182"/>
          </a:xfrm>
          <a:prstGeom prst="rect">
            <a:avLst/>
          </a:prstGeom>
          <a:solidFill>
            <a:srgbClr val="FF7F00"/>
          </a:solidFill>
          <a:ln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B98F82E-942C-4444-82F8-C2B1736153FE}"/>
              </a:ext>
            </a:extLst>
          </p:cNvPr>
          <p:cNvSpPr/>
          <p:nvPr/>
        </p:nvSpPr>
        <p:spPr>
          <a:xfrm>
            <a:off x="2541594" y="2387392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30AED17-1143-5943-93E7-0781FFF1EF6B}"/>
              </a:ext>
            </a:extLst>
          </p:cNvPr>
          <p:cNvSpPr/>
          <p:nvPr/>
        </p:nvSpPr>
        <p:spPr>
          <a:xfrm>
            <a:off x="3002972" y="2389938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71BB50-0347-9D47-8FE5-9F33937F1F9B}"/>
              </a:ext>
            </a:extLst>
          </p:cNvPr>
          <p:cNvSpPr/>
          <p:nvPr/>
        </p:nvSpPr>
        <p:spPr>
          <a:xfrm>
            <a:off x="3482204" y="2394575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AB11224-A5B7-1D4F-96AB-037AA0DD5548}"/>
              </a:ext>
            </a:extLst>
          </p:cNvPr>
          <p:cNvGrpSpPr/>
          <p:nvPr/>
        </p:nvGrpSpPr>
        <p:grpSpPr>
          <a:xfrm>
            <a:off x="2645967" y="2529417"/>
            <a:ext cx="3563426" cy="3057164"/>
            <a:chOff x="2407407" y="2342885"/>
            <a:chExt cx="3563426" cy="3057164"/>
          </a:xfrm>
        </p:grpSpPr>
        <p:pic>
          <p:nvPicPr>
            <p:cNvPr id="41" name="Graphique 40" descr="Homme avec un remplissage uni">
              <a:extLst>
                <a:ext uri="{FF2B5EF4-FFF2-40B4-BE49-F238E27FC236}">
                  <a16:creationId xmlns:a16="http://schemas.microsoft.com/office/drawing/2014/main" id="{77ABB2E4-85AB-6642-9685-260493C01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77107" y="3082635"/>
              <a:ext cx="2293726" cy="2317414"/>
            </a:xfrm>
            <a:prstGeom prst="rect">
              <a:avLst/>
            </a:prstGeom>
          </p:spPr>
        </p:pic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8CF940DC-E190-A549-916B-15B42124C8AF}"/>
                </a:ext>
              </a:extLst>
            </p:cNvPr>
            <p:cNvSpPr/>
            <p:nvPr/>
          </p:nvSpPr>
          <p:spPr>
            <a:xfrm rot="16200000" flipH="1" flipV="1">
              <a:off x="2565727" y="2184565"/>
              <a:ext cx="2029488" cy="2346128"/>
            </a:xfrm>
            <a:prstGeom prst="triangle">
              <a:avLst/>
            </a:prstGeom>
            <a:solidFill>
              <a:srgbClr val="9300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Detection  range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A36DC0E-FFF2-A34F-BFB6-64A33FCD1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20" t="26999" r="44062" b="3716"/>
          <a:stretch/>
        </p:blipFill>
        <p:spPr>
          <a:xfrm flipH="1">
            <a:off x="6402665" y="4341471"/>
            <a:ext cx="2293725" cy="250022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C75C99A-6D04-B041-8292-4FD9157F22F1}"/>
              </a:ext>
            </a:extLst>
          </p:cNvPr>
          <p:cNvSpPr txBox="1"/>
          <p:nvPr/>
        </p:nvSpPr>
        <p:spPr>
          <a:xfrm>
            <a:off x="9371995" y="2631057"/>
            <a:ext cx="58750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Camo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3530350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F4B7092-FCDA-5943-AA38-8B9A5701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Mock-up – Aim and shoot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17EEC8-E7BE-2949-B886-C64C50A6A793}"/>
              </a:ext>
            </a:extLst>
          </p:cNvPr>
          <p:cNvSpPr/>
          <p:nvPr/>
        </p:nvSpPr>
        <p:spPr>
          <a:xfrm>
            <a:off x="2032332" y="1891514"/>
            <a:ext cx="8492400" cy="47772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412E3A-55C6-0840-A2D8-E0119E8CA93A}"/>
              </a:ext>
            </a:extLst>
          </p:cNvPr>
          <p:cNvSpPr/>
          <p:nvPr/>
        </p:nvSpPr>
        <p:spPr>
          <a:xfrm>
            <a:off x="7172213" y="1905061"/>
            <a:ext cx="3352519" cy="47501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CEC98B6-6F08-7D44-98DD-F3A2ACD43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20" t="26999" r="44062" b="41547"/>
          <a:stretch/>
        </p:blipFill>
        <p:spPr>
          <a:xfrm flipH="1">
            <a:off x="5387548" y="4684122"/>
            <a:ext cx="4037894" cy="199813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4BF7EE1-2CE7-0640-8B45-A061F4C002A2}"/>
              </a:ext>
            </a:extLst>
          </p:cNvPr>
          <p:cNvSpPr/>
          <p:nvPr/>
        </p:nvSpPr>
        <p:spPr>
          <a:xfrm>
            <a:off x="8674164" y="5868508"/>
            <a:ext cx="1395663" cy="53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Weapons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7E0318-2062-3D44-B07F-4347A8546E2E}"/>
              </a:ext>
            </a:extLst>
          </p:cNvPr>
          <p:cNvSpPr/>
          <p:nvPr/>
        </p:nvSpPr>
        <p:spPr>
          <a:xfrm>
            <a:off x="8674164" y="6407808"/>
            <a:ext cx="1395663" cy="14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Ammo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C06457F-22ED-5E40-884F-41E7AD8F5507}"/>
              </a:ext>
            </a:extLst>
          </p:cNvPr>
          <p:cNvSpPr/>
          <p:nvPr/>
        </p:nvSpPr>
        <p:spPr>
          <a:xfrm>
            <a:off x="9055694" y="1918608"/>
            <a:ext cx="1165731" cy="1119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E8576E-3319-3F4A-B005-F1FB613D236E}"/>
              </a:ext>
            </a:extLst>
          </p:cNvPr>
          <p:cNvSpPr/>
          <p:nvPr/>
        </p:nvSpPr>
        <p:spPr>
          <a:xfrm>
            <a:off x="2489934" y="5868508"/>
            <a:ext cx="1395663" cy="53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Equipment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32EEEB-CD82-6C44-8B04-F78D9118ED64}"/>
              </a:ext>
            </a:extLst>
          </p:cNvPr>
          <p:cNvSpPr/>
          <p:nvPr/>
        </p:nvSpPr>
        <p:spPr>
          <a:xfrm>
            <a:off x="2541595" y="2199356"/>
            <a:ext cx="1865845" cy="112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 snake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678486-3DA4-AA49-BB3B-5970671EF7C2}"/>
              </a:ext>
            </a:extLst>
          </p:cNvPr>
          <p:cNvSpPr/>
          <p:nvPr/>
        </p:nvSpPr>
        <p:spPr>
          <a:xfrm>
            <a:off x="2541594" y="2310953"/>
            <a:ext cx="1865845" cy="67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4B5420-C9C9-9B40-AFFA-C64E0BF7B75E}"/>
              </a:ext>
            </a:extLst>
          </p:cNvPr>
          <p:cNvSpPr/>
          <p:nvPr/>
        </p:nvSpPr>
        <p:spPr>
          <a:xfrm>
            <a:off x="2541595" y="2389507"/>
            <a:ext cx="457006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55F2D0-DF95-9B4E-96F9-7AD75DA54B7A}"/>
              </a:ext>
            </a:extLst>
          </p:cNvPr>
          <p:cNvSpPr/>
          <p:nvPr/>
        </p:nvSpPr>
        <p:spPr>
          <a:xfrm>
            <a:off x="2998601" y="2389507"/>
            <a:ext cx="479232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368E7AE-5255-414D-B2D8-4454B371A24B}"/>
              </a:ext>
            </a:extLst>
          </p:cNvPr>
          <p:cNvSpPr/>
          <p:nvPr/>
        </p:nvSpPr>
        <p:spPr>
          <a:xfrm>
            <a:off x="3469478" y="2389319"/>
            <a:ext cx="479232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0504EE-BB5D-6E43-92AD-855CDB01BC25}"/>
              </a:ext>
            </a:extLst>
          </p:cNvPr>
          <p:cNvSpPr/>
          <p:nvPr/>
        </p:nvSpPr>
        <p:spPr>
          <a:xfrm>
            <a:off x="3948710" y="2389319"/>
            <a:ext cx="458729" cy="4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68E30C-8338-C943-90F2-A09FE5DE7E12}"/>
              </a:ext>
            </a:extLst>
          </p:cNvPr>
          <p:cNvSpPr/>
          <p:nvPr/>
        </p:nvSpPr>
        <p:spPr>
          <a:xfrm>
            <a:off x="5865337" y="2101187"/>
            <a:ext cx="945573" cy="514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Indication if on alert phase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08C3C11-D985-6D4E-8C5B-F5492B5DBAA6}"/>
              </a:ext>
            </a:extLst>
          </p:cNvPr>
          <p:cNvSpPr/>
          <p:nvPr/>
        </p:nvSpPr>
        <p:spPr>
          <a:xfrm>
            <a:off x="2541594" y="2318846"/>
            <a:ext cx="776391" cy="46182"/>
          </a:xfrm>
          <a:prstGeom prst="rect">
            <a:avLst/>
          </a:prstGeom>
          <a:solidFill>
            <a:srgbClr val="FF7F00"/>
          </a:solidFill>
          <a:ln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B98F82E-942C-4444-82F8-C2B1736153FE}"/>
              </a:ext>
            </a:extLst>
          </p:cNvPr>
          <p:cNvSpPr/>
          <p:nvPr/>
        </p:nvSpPr>
        <p:spPr>
          <a:xfrm>
            <a:off x="2541594" y="2387392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30AED17-1143-5943-93E7-0781FFF1EF6B}"/>
              </a:ext>
            </a:extLst>
          </p:cNvPr>
          <p:cNvSpPr/>
          <p:nvPr/>
        </p:nvSpPr>
        <p:spPr>
          <a:xfrm>
            <a:off x="3002972" y="2389938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71BB50-0347-9D47-8FE5-9F33937F1F9B}"/>
              </a:ext>
            </a:extLst>
          </p:cNvPr>
          <p:cNvSpPr/>
          <p:nvPr/>
        </p:nvSpPr>
        <p:spPr>
          <a:xfrm>
            <a:off x="3482204" y="2394575"/>
            <a:ext cx="448428" cy="46182"/>
          </a:xfrm>
          <a:prstGeom prst="rect">
            <a:avLst/>
          </a:prstGeom>
          <a:solidFill>
            <a:srgbClr val="FF7F00">
              <a:alpha val="59000"/>
            </a:srgbClr>
          </a:solidFill>
          <a:ln w="3175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Graphique 40" descr="Homme avec un remplissage uni">
            <a:extLst>
              <a:ext uri="{FF2B5EF4-FFF2-40B4-BE49-F238E27FC236}">
                <a16:creationId xmlns:a16="http://schemas.microsoft.com/office/drawing/2014/main" id="{77ABB2E4-85AB-6642-9685-260493C01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7807" y="3024095"/>
            <a:ext cx="3180697" cy="3213545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5F0AC73A-6E1F-2C42-9973-2062941F292C}"/>
              </a:ext>
            </a:extLst>
          </p:cNvPr>
          <p:cNvSpPr/>
          <p:nvPr/>
        </p:nvSpPr>
        <p:spPr>
          <a:xfrm>
            <a:off x="4374843" y="3022137"/>
            <a:ext cx="826623" cy="813725"/>
          </a:xfrm>
          <a:prstGeom prst="ellipse">
            <a:avLst/>
          </a:prstGeom>
          <a:noFill/>
          <a:ln w="3810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A0F1B989-D74B-6548-AB6C-56A898934B21}"/>
              </a:ext>
            </a:extLst>
          </p:cNvPr>
          <p:cNvSpPr/>
          <p:nvPr/>
        </p:nvSpPr>
        <p:spPr>
          <a:xfrm rot="16200000" flipH="1" flipV="1">
            <a:off x="1879489" y="1745315"/>
            <a:ext cx="2029488" cy="3352518"/>
          </a:xfrm>
          <a:prstGeom prst="triangle">
            <a:avLst>
              <a:gd name="adj" fmla="val 50683"/>
            </a:avLst>
          </a:prstGeom>
          <a:solidFill>
            <a:srgbClr val="93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7ACFE-8F47-C544-B322-4369ACB12AA9}"/>
              </a:ext>
            </a:extLst>
          </p:cNvPr>
          <p:cNvSpPr/>
          <p:nvPr/>
        </p:nvSpPr>
        <p:spPr>
          <a:xfrm>
            <a:off x="505764" y="2335605"/>
            <a:ext cx="1502073" cy="2348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74A1521-72BE-0B4E-9459-B284569E23E4}"/>
              </a:ext>
            </a:extLst>
          </p:cNvPr>
          <p:cNvSpPr txBox="1"/>
          <p:nvPr/>
        </p:nvSpPr>
        <p:spPr>
          <a:xfrm>
            <a:off x="9371995" y="2631057"/>
            <a:ext cx="58750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Camo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525608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1101200" y="1891600"/>
            <a:ext cx="9989600" cy="3074800"/>
          </a:xfrm>
          <a:prstGeom prst="rect">
            <a:avLst/>
          </a:prstGeom>
        </p:spPr>
        <p:txBody>
          <a:bodyPr spcFirstLastPara="1" wrap="square" lIns="43667" tIns="43667" rIns="43667" bIns="43667" anchor="ctr" anchorCtr="0">
            <a:noAutofit/>
          </a:bodyPr>
          <a:lstStyle/>
          <a:p>
            <a:r>
              <a:rPr lang="fr" dirty="0" err="1">
                <a:solidFill>
                  <a:srgbClr val="FF7F00"/>
                </a:solidFill>
                <a:latin typeface="Arial Rounded MT Bold" panose="020F0704030504030204" pitchFamily="34" charset="77"/>
                <a:ea typeface="Apple Symbols" panose="02000000000000000000" pitchFamily="2" charset="-79"/>
                <a:cs typeface="Apple Symbols" panose="02000000000000000000" pitchFamily="2" charset="-79"/>
              </a:rPr>
              <a:t>Thanks</a:t>
            </a:r>
            <a:endParaRPr dirty="0">
              <a:solidFill>
                <a:srgbClr val="FF7F00"/>
              </a:solidFill>
              <a:latin typeface="Arial Rounded MT Bold" panose="020F0704030504030204" pitchFamily="34" charset="77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fr" dirty="0">
                <a:solidFill>
                  <a:srgbClr val="FF7F00"/>
                </a:solidFill>
                <a:latin typeface="Arial Rounded MT Bold" panose="020F0704030504030204" pitchFamily="34" charset="77"/>
                <a:ea typeface="Apple Symbols" panose="02000000000000000000" pitchFamily="2" charset="-79"/>
                <a:cs typeface="Apple Symbols" panose="02000000000000000000" pitchFamily="2" charset="-79"/>
              </a:rPr>
              <a:t>And </a:t>
            </a:r>
            <a:r>
              <a:rPr lang="fr" dirty="0" err="1">
                <a:solidFill>
                  <a:srgbClr val="FF7F00"/>
                </a:solidFill>
                <a:latin typeface="Arial Rounded MT Bold" panose="020F0704030504030204" pitchFamily="34" charset="77"/>
                <a:ea typeface="Apple Symbols" panose="02000000000000000000" pitchFamily="2" charset="-79"/>
                <a:cs typeface="Apple Symbols" panose="02000000000000000000" pitchFamily="2" charset="-79"/>
              </a:rPr>
              <a:t>be</a:t>
            </a:r>
            <a:r>
              <a:rPr lang="fr" dirty="0">
                <a:solidFill>
                  <a:srgbClr val="FF7F00"/>
                </a:solidFill>
                <a:latin typeface="Arial Rounded MT Bold" panose="020F0704030504030204" pitchFamily="34" charset="77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fr" dirty="0" err="1">
                <a:solidFill>
                  <a:srgbClr val="FF7F00"/>
                </a:solidFill>
                <a:latin typeface="Arial Rounded MT Bold" panose="020F0704030504030204" pitchFamily="34" charset="77"/>
                <a:ea typeface="Apple Symbols" panose="02000000000000000000" pitchFamily="2" charset="-79"/>
                <a:cs typeface="Apple Symbols" panose="02000000000000000000" pitchFamily="2" charset="-79"/>
              </a:rPr>
              <a:t>creative</a:t>
            </a:r>
            <a:r>
              <a:rPr lang="fr" dirty="0">
                <a:solidFill>
                  <a:srgbClr val="FF7F00"/>
                </a:solidFill>
                <a:latin typeface="Arial Rounded MT Bold" panose="020F0704030504030204" pitchFamily="34" charset="77"/>
                <a:ea typeface="Apple Symbols" panose="02000000000000000000" pitchFamily="2" charset="-79"/>
                <a:cs typeface="Apple Symbols" panose="02000000000000000000" pitchFamily="2" charset="-79"/>
              </a:rPr>
              <a:t>  </a:t>
            </a:r>
            <a:endParaRPr dirty="0">
              <a:solidFill>
                <a:srgbClr val="FF7F00"/>
              </a:solidFill>
              <a:latin typeface="Arial Rounded MT Bold" panose="020F0704030504030204" pitchFamily="34" charset="77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50676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BB9CB7-A9A0-604C-8A35-41236CE09971}"/>
              </a:ext>
            </a:extLst>
          </p:cNvPr>
          <p:cNvSpPr/>
          <p:nvPr/>
        </p:nvSpPr>
        <p:spPr>
          <a:xfrm>
            <a:off x="2399233" y="1998833"/>
            <a:ext cx="6935760" cy="2952729"/>
          </a:xfrm>
          <a:prstGeom prst="rect">
            <a:avLst/>
          </a:prstGeom>
          <a:solidFill>
            <a:srgbClr val="FF7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B52095-639F-7842-9C3E-0910CDD9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dirty="0"/>
              <a:t>More details</a:t>
            </a:r>
            <a:endParaRPr lang="en-US" sz="8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85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471A2B9-C0D2-0040-A3CF-DAFCB9FB1E30}"/>
              </a:ext>
            </a:extLst>
          </p:cNvPr>
          <p:cNvSpPr/>
          <p:nvPr/>
        </p:nvSpPr>
        <p:spPr>
          <a:xfrm>
            <a:off x="2644813" y="1917577"/>
            <a:ext cx="6902374" cy="55057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92D9DE9-9F86-CC4C-B4CC-E00B4C5B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movements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52012D-A4D5-DB4A-9365-D9EEB6EA4C4C}"/>
              </a:ext>
            </a:extLst>
          </p:cNvPr>
          <p:cNvSpPr txBox="1"/>
          <p:nvPr/>
        </p:nvSpPr>
        <p:spPr>
          <a:xfrm>
            <a:off x="2376049" y="2002912"/>
            <a:ext cx="7439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To be in total control of one's environment and of one's person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CA9D8F-FE6A-704C-A093-5542840E487A}"/>
              </a:ext>
            </a:extLst>
          </p:cNvPr>
          <p:cNvSpPr txBox="1"/>
          <p:nvPr/>
        </p:nvSpPr>
        <p:spPr>
          <a:xfrm>
            <a:off x="2015933" y="2771441"/>
            <a:ext cx="217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7F00"/>
                </a:solidFill>
              </a:rPr>
              <a:t>3 Types of posture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77C5EC6-87EA-ED44-8959-DDFEDF46D47C}"/>
              </a:ext>
            </a:extLst>
          </p:cNvPr>
          <p:cNvSpPr txBox="1"/>
          <p:nvPr/>
        </p:nvSpPr>
        <p:spPr>
          <a:xfrm>
            <a:off x="7275429" y="2771441"/>
            <a:ext cx="4284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7F00"/>
                </a:solidFill>
              </a:rPr>
              <a:t>3 Movement speed for each posture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B1836C-C297-BD4C-A25B-8AEF5F2773E9}"/>
              </a:ext>
            </a:extLst>
          </p:cNvPr>
          <p:cNvSpPr txBox="1"/>
          <p:nvPr/>
        </p:nvSpPr>
        <p:spPr>
          <a:xfrm>
            <a:off x="7275429" y="4323020"/>
            <a:ext cx="2964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7F00"/>
                </a:solidFill>
              </a:rPr>
              <a:t>Other possible actions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98FB697-FDA9-864A-AE13-CE035E20E1A3}"/>
              </a:ext>
            </a:extLst>
          </p:cNvPr>
          <p:cNvSpPr txBox="1"/>
          <p:nvPr/>
        </p:nvSpPr>
        <p:spPr>
          <a:xfrm>
            <a:off x="7275429" y="4646930"/>
            <a:ext cx="4916571" cy="1997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Playing dead while lying down </a:t>
            </a:r>
          </a:p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Rolling from a standing or crouching position to dodge or pass obstacles</a:t>
            </a:r>
          </a:p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Rolling on the ground to cross an area quickly and stealthily</a:t>
            </a:r>
          </a:p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Back and side dodge </a:t>
            </a:r>
          </a:p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Being able to hang on a ledge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0C4432FF-EB7C-A140-B800-D4CF000F3705}"/>
              </a:ext>
            </a:extLst>
          </p:cNvPr>
          <p:cNvGrpSpPr/>
          <p:nvPr/>
        </p:nvGrpSpPr>
        <p:grpSpPr>
          <a:xfrm>
            <a:off x="492291" y="3602383"/>
            <a:ext cx="5191351" cy="1705192"/>
            <a:chOff x="-34759" y="3364885"/>
            <a:chExt cx="5191351" cy="1705192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423060D5-3F00-674E-98A2-DC8BAD2DA97B}"/>
                </a:ext>
              </a:extLst>
            </p:cNvPr>
            <p:cNvGrpSpPr/>
            <p:nvPr/>
          </p:nvGrpSpPr>
          <p:grpSpPr>
            <a:xfrm>
              <a:off x="-34759" y="3364885"/>
              <a:ext cx="1054100" cy="1705192"/>
              <a:chOff x="-34759" y="3364885"/>
              <a:chExt cx="1054100" cy="1705192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E6BFAA5F-0BAD-C44F-A5D7-77A90D4DB9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85055"/>
              <a:stretch/>
            </p:blipFill>
            <p:spPr>
              <a:xfrm>
                <a:off x="274396" y="3364885"/>
                <a:ext cx="722382" cy="1398213"/>
              </a:xfrm>
              <a:prstGeom prst="rect">
                <a:avLst/>
              </a:prstGeom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85A962C-E3AC-1E4C-B77C-5CC9336CA413}"/>
                  </a:ext>
                </a:extLst>
              </p:cNvPr>
              <p:cNvSpPr txBox="1"/>
              <p:nvPr/>
            </p:nvSpPr>
            <p:spPr>
              <a:xfrm>
                <a:off x="-34759" y="4793078"/>
                <a:ext cx="10541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Stand up</a:t>
                </a:r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7AF0F1D3-DCDE-AE40-89FF-3AE3934DEAA2}"/>
                </a:ext>
              </a:extLst>
            </p:cNvPr>
            <p:cNvGrpSpPr/>
            <p:nvPr/>
          </p:nvGrpSpPr>
          <p:grpSpPr>
            <a:xfrm>
              <a:off x="1647972" y="3682317"/>
              <a:ext cx="1054100" cy="1387508"/>
              <a:chOff x="1647972" y="3682317"/>
              <a:chExt cx="1054100" cy="1387508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DBE35A42-3B8F-BD48-8B63-03DC0707CB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5846" t="22135" r="47321"/>
              <a:stretch/>
            </p:blipFill>
            <p:spPr>
              <a:xfrm>
                <a:off x="1771478" y="3682317"/>
                <a:ext cx="807088" cy="1079983"/>
              </a:xfrm>
              <a:prstGeom prst="rect">
                <a:avLst/>
              </a:prstGeom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D369117-907A-6D48-A4CF-B70FDA0F5D73}"/>
                  </a:ext>
                </a:extLst>
              </p:cNvPr>
              <p:cNvSpPr txBox="1"/>
              <p:nvPr/>
            </p:nvSpPr>
            <p:spPr>
              <a:xfrm>
                <a:off x="1647972" y="4792826"/>
                <a:ext cx="10541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Crouching</a:t>
                </a:r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B4813F6-CE4D-5C4B-B37E-84E1A74813F0}"/>
                </a:ext>
              </a:extLst>
            </p:cNvPr>
            <p:cNvGrpSpPr/>
            <p:nvPr/>
          </p:nvGrpSpPr>
          <p:grpSpPr>
            <a:xfrm>
              <a:off x="3756351" y="4221604"/>
              <a:ext cx="1400241" cy="847333"/>
              <a:chOff x="3756351" y="4221604"/>
              <a:chExt cx="1400241" cy="847333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0D449B67-6045-B84F-864B-486D075FB9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0899" t="61097"/>
              <a:stretch/>
            </p:blipFill>
            <p:spPr>
              <a:xfrm>
                <a:off x="3756351" y="4221604"/>
                <a:ext cx="1400241" cy="541494"/>
              </a:xfrm>
              <a:prstGeom prst="rect">
                <a:avLst/>
              </a:prstGeom>
            </p:spPr>
          </p:pic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1204494-2198-1D46-AC3F-9800B557B890}"/>
                  </a:ext>
                </a:extLst>
              </p:cNvPr>
              <p:cNvSpPr txBox="1"/>
              <p:nvPr/>
            </p:nvSpPr>
            <p:spPr>
              <a:xfrm>
                <a:off x="3990369" y="4791938"/>
                <a:ext cx="10541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Lying</a:t>
                </a:r>
              </a:p>
            </p:txBody>
          </p:sp>
        </p:grp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6C532783-5BDE-B941-BC42-B078D0ABE158}"/>
              </a:ext>
            </a:extLst>
          </p:cNvPr>
          <p:cNvSpPr txBox="1"/>
          <p:nvPr/>
        </p:nvSpPr>
        <p:spPr>
          <a:xfrm>
            <a:off x="7275429" y="3171551"/>
            <a:ext cx="4916571" cy="135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Very slow </a:t>
            </a:r>
            <a:r>
              <a:rPr lang="en-US" sz="1400" dirty="0"/>
              <a:t>: makes no noise at the sacrifice of speed. </a:t>
            </a:r>
          </a:p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Middle speed </a:t>
            </a:r>
            <a:r>
              <a:rPr lang="en-US" sz="1400" dirty="0"/>
              <a:t>: a little more speed and a little more noise</a:t>
            </a:r>
          </a:p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Max speed </a:t>
            </a:r>
            <a:r>
              <a:rPr lang="en-US" sz="1400" dirty="0"/>
              <a:t>: maximum speed but also a maximum of noise</a:t>
            </a:r>
          </a:p>
          <a:p>
            <a:pPr marL="285750" indent="-285750">
              <a:lnSpc>
                <a:spcPct val="150000"/>
              </a:lnSpc>
              <a:buClr>
                <a:srgbClr val="FF7F00"/>
              </a:buClr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2323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7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3E8E0F4-0425-F24C-A2DC-68D09C28B132}"/>
              </a:ext>
            </a:extLst>
          </p:cNvPr>
          <p:cNvSpPr/>
          <p:nvPr/>
        </p:nvSpPr>
        <p:spPr>
          <a:xfrm>
            <a:off x="3655729" y="2222700"/>
            <a:ext cx="4880537" cy="55057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DBA6D3-0BC4-F645-B8E3-9A8DE9FA2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78" y="2947393"/>
            <a:ext cx="11446437" cy="164471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>
                <a:effectLst/>
              </a:rPr>
              <a:t>Play as the legendary soldier Snake, who use </a:t>
            </a:r>
            <a:r>
              <a:rPr lang="en-US" sz="2000" b="1" dirty="0">
                <a:solidFill>
                  <a:srgbClr val="FF7F00"/>
                </a:solidFill>
                <a:effectLst/>
              </a:rPr>
              <a:t>stealth techniques</a:t>
            </a:r>
            <a:r>
              <a:rPr lang="en-US" sz="2000" b="1" dirty="0">
                <a:effectLst/>
              </a:rPr>
              <a:t> to succeed in his last mission by infiltrating trough a battlefield with the latest </a:t>
            </a:r>
            <a:r>
              <a:rPr lang="en-US" sz="2000" b="1" dirty="0">
                <a:solidFill>
                  <a:srgbClr val="FF7F00"/>
                </a:solidFill>
                <a:effectLst/>
              </a:rPr>
              <a:t>technology</a:t>
            </a:r>
            <a:r>
              <a:rPr lang="en-US" sz="2000" b="1" dirty="0">
                <a:effectLst/>
              </a:rPr>
              <a:t>. The objective is to prevent private military companies from controlling wars and information with AI and nano-machines.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D27952B-42B8-C046-9C12-F3F65EF81B74}"/>
              </a:ext>
            </a:extLst>
          </p:cNvPr>
          <p:cNvGrpSpPr/>
          <p:nvPr/>
        </p:nvGrpSpPr>
        <p:grpSpPr>
          <a:xfrm>
            <a:off x="0" y="642535"/>
            <a:ext cx="12192000" cy="1240771"/>
            <a:chOff x="0" y="493900"/>
            <a:chExt cx="12192000" cy="124077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5133664-2ED7-7E4F-A55F-3806C8D1FCBF}"/>
                </a:ext>
              </a:extLst>
            </p:cNvPr>
            <p:cNvSpPr/>
            <p:nvPr/>
          </p:nvSpPr>
          <p:spPr>
            <a:xfrm>
              <a:off x="0" y="655265"/>
              <a:ext cx="12192000" cy="918041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99A821-4F93-2B41-99A2-05DAD2B3D60C}"/>
                </a:ext>
              </a:extLst>
            </p:cNvPr>
            <p:cNvSpPr/>
            <p:nvPr/>
          </p:nvSpPr>
          <p:spPr>
            <a:xfrm>
              <a:off x="0" y="493900"/>
              <a:ext cx="12192000" cy="1613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7F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7E664F-5477-5345-825D-D49B68DBC86A}"/>
                </a:ext>
              </a:extLst>
            </p:cNvPr>
            <p:cNvSpPr/>
            <p:nvPr/>
          </p:nvSpPr>
          <p:spPr>
            <a:xfrm>
              <a:off x="0" y="1573306"/>
              <a:ext cx="12192000" cy="1613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7F00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7A22F2E-7854-0640-A89E-37796D82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87" y="892734"/>
            <a:ext cx="10515600" cy="741521"/>
          </a:xfrm>
          <a:prstGeom prst="rect">
            <a:avLst/>
          </a:prstGeo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Concept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25FF2-A8F4-4844-A15F-E55F7C075625}"/>
              </a:ext>
            </a:extLst>
          </p:cNvPr>
          <p:cNvSpPr/>
          <p:nvPr/>
        </p:nvSpPr>
        <p:spPr>
          <a:xfrm>
            <a:off x="-88777" y="6670423"/>
            <a:ext cx="12375472" cy="231120"/>
          </a:xfrm>
          <a:prstGeom prst="rect">
            <a:avLst/>
          </a:prstGeom>
          <a:solidFill>
            <a:schemeClr val="accent2"/>
          </a:solidFill>
          <a:ln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F7BF506-8C0C-1643-8128-2EED001CC62C}"/>
              </a:ext>
            </a:extLst>
          </p:cNvPr>
          <p:cNvSpPr txBox="1">
            <a:spLocks/>
          </p:cNvSpPr>
          <p:nvPr/>
        </p:nvSpPr>
        <p:spPr>
          <a:xfrm>
            <a:off x="3655731" y="2235830"/>
            <a:ext cx="4880536" cy="524312"/>
          </a:xfrm>
          <a:prstGeom prst="rect">
            <a:avLst/>
          </a:prstGeom>
          <a:ln w="38100">
            <a:solidFill>
              <a:srgbClr val="FF7F00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/>
              <a:t>Third person stealth-action game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8683867-73A5-724E-AC99-13F8944C7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8" r="17812" b="16683"/>
          <a:stretch/>
        </p:blipFill>
        <p:spPr>
          <a:xfrm rot="2699212">
            <a:off x="181182" y="-495969"/>
            <a:ext cx="1264314" cy="15369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F9BF78-0CAE-4744-A3CE-13DC4CA5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31" y="4779358"/>
            <a:ext cx="1549400" cy="1530350"/>
          </a:xfrm>
          <a:prstGeom prst="rect">
            <a:avLst/>
          </a:prstGeom>
        </p:spPr>
      </p:pic>
      <p:pic>
        <p:nvPicPr>
          <p:cNvPr id="1028" name="Picture 4" descr="Next Big Future: Alex Jessup Detailed Future Soldier Concept Art and the  real military TALOS and Warrior Web project… | Special forces, Future  soldier, Star citizen">
            <a:extLst>
              <a:ext uri="{FF2B5EF4-FFF2-40B4-BE49-F238E27FC236}">
                <a16:creationId xmlns:a16="http://schemas.microsoft.com/office/drawing/2014/main" id="{021920EA-2C02-AD45-93B8-35380B606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4" r="1839" b="40247"/>
          <a:stretch/>
        </p:blipFill>
        <p:spPr bwMode="auto">
          <a:xfrm>
            <a:off x="4981903" y="4779358"/>
            <a:ext cx="2228189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lth | Splinter Cell Wiki | Fandom">
            <a:extLst>
              <a:ext uri="{FF2B5EF4-FFF2-40B4-BE49-F238E27FC236}">
                <a16:creationId xmlns:a16="http://schemas.microsoft.com/office/drawing/2014/main" id="{F1381E1C-963A-7B46-964C-1B6684390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442" y="4779358"/>
            <a:ext cx="2040466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0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8E9A18B-C596-3546-B2F3-53178C205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CQC techniques overview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AD4CA-7C2F-E945-B19E-0B8A1E84A1B1}"/>
              </a:ext>
            </a:extLst>
          </p:cNvPr>
          <p:cNvSpPr/>
          <p:nvPr/>
        </p:nvSpPr>
        <p:spPr>
          <a:xfrm>
            <a:off x="4622800" y="1917577"/>
            <a:ext cx="2870200" cy="55057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FE2A8AF-09E3-054F-8EC5-EB4FE0083C3D}"/>
              </a:ext>
            </a:extLst>
          </p:cNvPr>
          <p:cNvSpPr txBox="1"/>
          <p:nvPr/>
        </p:nvSpPr>
        <p:spPr>
          <a:xfrm>
            <a:off x="2376049" y="2002912"/>
            <a:ext cx="7439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To be in total control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8313634-5BB6-2B4B-A0C8-75EFFF212439}"/>
              </a:ext>
            </a:extLst>
          </p:cNvPr>
          <p:cNvGrpSpPr/>
          <p:nvPr/>
        </p:nvGrpSpPr>
        <p:grpSpPr>
          <a:xfrm>
            <a:off x="371083" y="3626066"/>
            <a:ext cx="2824656" cy="1398213"/>
            <a:chOff x="801446" y="3602383"/>
            <a:chExt cx="2824656" cy="139821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96A3E87-9A69-3443-97CA-4F0A6972C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5055"/>
            <a:stretch/>
          </p:blipFill>
          <p:spPr>
            <a:xfrm>
              <a:off x="801446" y="3602383"/>
              <a:ext cx="722382" cy="1398213"/>
            </a:xfrm>
            <a:prstGeom prst="rect">
              <a:avLst/>
            </a:prstGeom>
          </p:spPr>
        </p:pic>
        <p:pic>
          <p:nvPicPr>
            <p:cNvPr id="11" name="Graphique 10" descr="Homme avec un remplissage uni">
              <a:extLst>
                <a:ext uri="{FF2B5EF4-FFF2-40B4-BE49-F238E27FC236}">
                  <a16:creationId xmlns:a16="http://schemas.microsoft.com/office/drawing/2014/main" id="{36F968CC-2738-5D48-9FA7-10BF39DF5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42976" y="3602383"/>
              <a:ext cx="1283126" cy="1283126"/>
            </a:xfrm>
            <a:prstGeom prst="rect">
              <a:avLst/>
            </a:prstGeom>
          </p:spPr>
        </p:pic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3FAAA867-23A4-0B40-9FED-1D723D4623CA}"/>
                </a:ext>
              </a:extLst>
            </p:cNvPr>
            <p:cNvCxnSpPr>
              <a:cxnSpLocks/>
            </p:cNvCxnSpPr>
            <p:nvPr/>
          </p:nvCxnSpPr>
          <p:spPr>
            <a:xfrm>
              <a:off x="1372910" y="4301489"/>
              <a:ext cx="1271903" cy="1"/>
            </a:xfrm>
            <a:prstGeom prst="straightConnector1">
              <a:avLst/>
            </a:prstGeom>
            <a:ln w="38100">
              <a:solidFill>
                <a:srgbClr val="FF7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055A8F4-5AD7-2145-8B02-4275BF1DC2F2}"/>
                </a:ext>
              </a:extLst>
            </p:cNvPr>
            <p:cNvSpPr txBox="1"/>
            <p:nvPr/>
          </p:nvSpPr>
          <p:spPr>
            <a:xfrm>
              <a:off x="1448368" y="3615011"/>
              <a:ext cx="11209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Stealth approach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85EF231A-E6C6-7742-BDB7-029B07775179}"/>
              </a:ext>
            </a:extLst>
          </p:cNvPr>
          <p:cNvSpPr txBox="1"/>
          <p:nvPr/>
        </p:nvSpPr>
        <p:spPr>
          <a:xfrm>
            <a:off x="4340225" y="4137165"/>
            <a:ext cx="17704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Grab the enemy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B6D571F-7FA8-4A45-ABF8-EA5ED206C6A6}"/>
              </a:ext>
            </a:extLst>
          </p:cNvPr>
          <p:cNvSpPr txBox="1"/>
          <p:nvPr/>
        </p:nvSpPr>
        <p:spPr>
          <a:xfrm>
            <a:off x="3804944" y="5566373"/>
            <a:ext cx="35780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Freeze : </a:t>
            </a:r>
            <a:r>
              <a:rPr lang="en-US" dirty="0"/>
              <a:t>threatens the enemy who raises his hands. It is then possible to steal the enemy's equipment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DA87A1D-D246-484A-9487-9CAE2ED3C54F}"/>
              </a:ext>
            </a:extLst>
          </p:cNvPr>
          <p:cNvSpPr txBox="1"/>
          <p:nvPr/>
        </p:nvSpPr>
        <p:spPr>
          <a:xfrm>
            <a:off x="2850140" y="5566373"/>
            <a:ext cx="8611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Disarm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C80465E-70BC-CD4F-8999-8756BEC4F45E}"/>
              </a:ext>
            </a:extLst>
          </p:cNvPr>
          <p:cNvSpPr txBox="1"/>
          <p:nvPr/>
        </p:nvSpPr>
        <p:spPr>
          <a:xfrm>
            <a:off x="1550207" y="5566373"/>
            <a:ext cx="11775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Knock out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5147DF6-A3F4-3D4E-B0F9-34F9965B5E6B}"/>
              </a:ext>
            </a:extLst>
          </p:cNvPr>
          <p:cNvSpPr txBox="1"/>
          <p:nvPr/>
        </p:nvSpPr>
        <p:spPr>
          <a:xfrm>
            <a:off x="7907212" y="2698366"/>
            <a:ext cx="7730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Choke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3532635-DF38-DF4C-A3A4-5575F27A1C2A}"/>
              </a:ext>
            </a:extLst>
          </p:cNvPr>
          <p:cNvSpPr txBox="1"/>
          <p:nvPr/>
        </p:nvSpPr>
        <p:spPr>
          <a:xfrm>
            <a:off x="7907212" y="3207957"/>
            <a:ext cx="232063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project on the ground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95423AA-D2C9-804A-B732-A037C2E3E6D8}"/>
              </a:ext>
            </a:extLst>
          </p:cNvPr>
          <p:cNvSpPr txBox="1"/>
          <p:nvPr/>
        </p:nvSpPr>
        <p:spPr>
          <a:xfrm>
            <a:off x="7907212" y="3719814"/>
            <a:ext cx="4635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kill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39B417E-A561-B64B-B057-D2C9E5E2C918}"/>
              </a:ext>
            </a:extLst>
          </p:cNvPr>
          <p:cNvSpPr txBox="1"/>
          <p:nvPr/>
        </p:nvSpPr>
        <p:spPr>
          <a:xfrm>
            <a:off x="7907212" y="4223920"/>
            <a:ext cx="15856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Use as a shield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5E5D2FB-B654-B248-B906-25CAF139631A}"/>
              </a:ext>
            </a:extLst>
          </p:cNvPr>
          <p:cNvSpPr txBox="1"/>
          <p:nvPr/>
        </p:nvSpPr>
        <p:spPr>
          <a:xfrm>
            <a:off x="7907212" y="4735777"/>
            <a:ext cx="7730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Drag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7B71F16-0B4E-974A-9734-32BB47AC9540}"/>
              </a:ext>
            </a:extLst>
          </p:cNvPr>
          <p:cNvSpPr txBox="1"/>
          <p:nvPr/>
        </p:nvSpPr>
        <p:spPr>
          <a:xfrm>
            <a:off x="7907212" y="5247634"/>
            <a:ext cx="32661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Ground control technique : </a:t>
            </a:r>
            <a:r>
              <a:rPr lang="en-US" dirty="0"/>
              <a:t>bring the enemy to the ground </a:t>
            </a:r>
          </a:p>
        </p:txBody>
      </p:sp>
      <p:sp>
        <p:nvSpPr>
          <p:cNvPr id="29" name="Explosion 1 28">
            <a:extLst>
              <a:ext uri="{FF2B5EF4-FFF2-40B4-BE49-F238E27FC236}">
                <a16:creationId xmlns:a16="http://schemas.microsoft.com/office/drawing/2014/main" id="{2A64AA90-A973-7948-9699-276A3301B695}"/>
              </a:ext>
            </a:extLst>
          </p:cNvPr>
          <p:cNvSpPr/>
          <p:nvPr/>
        </p:nvSpPr>
        <p:spPr>
          <a:xfrm>
            <a:off x="8864580" y="2451884"/>
            <a:ext cx="901383" cy="719600"/>
          </a:xfrm>
          <a:prstGeom prst="irregularSeal1">
            <a:avLst/>
          </a:prstGeom>
          <a:solidFill>
            <a:srgbClr val="FF7F00"/>
          </a:solidFill>
          <a:ln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K.O.</a:t>
            </a:r>
          </a:p>
        </p:txBody>
      </p:sp>
      <p:pic>
        <p:nvPicPr>
          <p:cNvPr id="31" name="Graphique 30" descr="Crâne avec un remplissage uni">
            <a:extLst>
              <a:ext uri="{FF2B5EF4-FFF2-40B4-BE49-F238E27FC236}">
                <a16:creationId xmlns:a16="http://schemas.microsoft.com/office/drawing/2014/main" id="{961E763F-6C06-B64A-9FA2-49AC08A7C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8540" y="3579773"/>
            <a:ext cx="567013" cy="567013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DF59463-9D6F-AB49-A4D7-8497279D79DE}"/>
              </a:ext>
            </a:extLst>
          </p:cNvPr>
          <p:cNvCxnSpPr>
            <a:cxnSpLocks/>
          </p:cNvCxnSpPr>
          <p:nvPr/>
        </p:nvCxnSpPr>
        <p:spPr>
          <a:xfrm>
            <a:off x="3029722" y="4321831"/>
            <a:ext cx="1271903" cy="1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que 33" descr="Bouclier avec un remplissage uni">
            <a:extLst>
              <a:ext uri="{FF2B5EF4-FFF2-40B4-BE49-F238E27FC236}">
                <a16:creationId xmlns:a16="http://schemas.microsoft.com/office/drawing/2014/main" id="{913CE814-9FEB-604B-9A72-C495D1F40B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47187" y="4090500"/>
            <a:ext cx="636172" cy="636172"/>
          </a:xfrm>
          <a:prstGeom prst="rect">
            <a:avLst/>
          </a:prstGeom>
        </p:spPr>
      </p:pic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FB9B156-9684-C343-905B-8B5BCED9B01E}"/>
              </a:ext>
            </a:extLst>
          </p:cNvPr>
          <p:cNvCxnSpPr>
            <a:cxnSpLocks/>
          </p:cNvCxnSpPr>
          <p:nvPr/>
        </p:nvCxnSpPr>
        <p:spPr>
          <a:xfrm>
            <a:off x="3029722" y="4321830"/>
            <a:ext cx="252000" cy="1080000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2491993-8FC5-EB42-9DEA-82AB74D212D1}"/>
              </a:ext>
            </a:extLst>
          </p:cNvPr>
          <p:cNvCxnSpPr>
            <a:cxnSpLocks/>
          </p:cNvCxnSpPr>
          <p:nvPr/>
        </p:nvCxnSpPr>
        <p:spPr>
          <a:xfrm flipH="1">
            <a:off x="2644813" y="4374330"/>
            <a:ext cx="384909" cy="1025988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48A220B7-F8AF-024E-A274-D7C9F3AF880E}"/>
              </a:ext>
            </a:extLst>
          </p:cNvPr>
          <p:cNvCxnSpPr>
            <a:cxnSpLocks/>
          </p:cNvCxnSpPr>
          <p:nvPr/>
        </p:nvCxnSpPr>
        <p:spPr>
          <a:xfrm>
            <a:off x="3016289" y="4321829"/>
            <a:ext cx="1092917" cy="1078489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C328F449-2282-F44D-9AB4-427D38CF483A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6111825" y="2883032"/>
            <a:ext cx="1795387" cy="1438798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DE8A2212-E8AF-0849-9DE4-65AC4064B973}"/>
              </a:ext>
            </a:extLst>
          </p:cNvPr>
          <p:cNvCxnSpPr>
            <a:cxnSpLocks/>
            <a:stCxn id="18" idx="3"/>
            <a:endCxn id="23" idx="1"/>
          </p:cNvCxnSpPr>
          <p:nvPr/>
        </p:nvCxnSpPr>
        <p:spPr>
          <a:xfrm flipV="1">
            <a:off x="6110646" y="3392623"/>
            <a:ext cx="1796566" cy="929208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B75F4E53-7DD0-5747-8D2E-20B3C3D407D7}"/>
              </a:ext>
            </a:extLst>
          </p:cNvPr>
          <p:cNvCxnSpPr>
            <a:cxnSpLocks/>
            <a:stCxn id="18" idx="3"/>
            <a:endCxn id="24" idx="1"/>
          </p:cNvCxnSpPr>
          <p:nvPr/>
        </p:nvCxnSpPr>
        <p:spPr>
          <a:xfrm flipV="1">
            <a:off x="6110646" y="3904480"/>
            <a:ext cx="1796566" cy="417351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64C3E79A-01F4-AB4F-9593-34C83593ABC9}"/>
              </a:ext>
            </a:extLst>
          </p:cNvPr>
          <p:cNvCxnSpPr>
            <a:cxnSpLocks/>
            <a:stCxn id="18" idx="3"/>
            <a:endCxn id="25" idx="1"/>
          </p:cNvCxnSpPr>
          <p:nvPr/>
        </p:nvCxnSpPr>
        <p:spPr>
          <a:xfrm>
            <a:off x="6110646" y="4321831"/>
            <a:ext cx="1796566" cy="86755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14ED53B9-2481-BA43-A25C-01AF6A1EC75F}"/>
              </a:ext>
            </a:extLst>
          </p:cNvPr>
          <p:cNvCxnSpPr>
            <a:cxnSpLocks/>
            <a:stCxn id="18" idx="3"/>
            <a:endCxn id="26" idx="1"/>
          </p:cNvCxnSpPr>
          <p:nvPr/>
        </p:nvCxnSpPr>
        <p:spPr>
          <a:xfrm>
            <a:off x="6110646" y="4321831"/>
            <a:ext cx="1796566" cy="598612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2C559DB5-4AC0-AE40-8F1C-084DAD359496}"/>
              </a:ext>
            </a:extLst>
          </p:cNvPr>
          <p:cNvCxnSpPr>
            <a:cxnSpLocks/>
            <a:stCxn id="18" idx="3"/>
            <a:endCxn id="27" idx="1"/>
          </p:cNvCxnSpPr>
          <p:nvPr/>
        </p:nvCxnSpPr>
        <p:spPr>
          <a:xfrm>
            <a:off x="6110646" y="4321831"/>
            <a:ext cx="1796566" cy="1248969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234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A2ADF62-F132-6144-B9EC-EB3C3EEE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Octocamo 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AAA7174E-7556-6946-9A88-0B5FDF2F30FE}"/>
              </a:ext>
            </a:extLst>
          </p:cNvPr>
          <p:cNvSpPr txBox="1">
            <a:spLocks/>
          </p:cNvSpPr>
          <p:nvPr/>
        </p:nvSpPr>
        <p:spPr>
          <a:xfrm>
            <a:off x="6057900" y="3023003"/>
            <a:ext cx="6010184" cy="27336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Dynamic and automatic camouflage</a:t>
            </a:r>
          </a:p>
          <a:p>
            <a:pPr marL="0" indent="0" algn="ctr">
              <a:buNone/>
            </a:pPr>
            <a:endParaRPr lang="en-US" sz="2000" b="1" dirty="0"/>
          </a:p>
          <a:p>
            <a:pPr>
              <a:buClr>
                <a:srgbClr val="FF7F00"/>
              </a:buClr>
            </a:pPr>
            <a:r>
              <a:rPr lang="en-US" sz="1400" dirty="0"/>
              <a:t>Allows almost instantly to </a:t>
            </a:r>
            <a:r>
              <a:rPr lang="en-US" sz="1400" b="1" dirty="0"/>
              <a:t>reproduce</a:t>
            </a:r>
            <a:r>
              <a:rPr lang="en-US" sz="1400" dirty="0"/>
              <a:t> the color and texture of the environment on which the player is playing.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You must be in </a:t>
            </a:r>
            <a:r>
              <a:rPr lang="en-US" sz="1400" b="1" dirty="0"/>
              <a:t>cover</a:t>
            </a:r>
            <a:r>
              <a:rPr lang="en-US" sz="1400" dirty="0"/>
              <a:t> mode or </a:t>
            </a:r>
            <a:r>
              <a:rPr lang="en-US" sz="1400" b="1" dirty="0"/>
              <a:t>lying</a:t>
            </a:r>
            <a:r>
              <a:rPr lang="en-US" sz="1400" dirty="0"/>
              <a:t> on the ground and wait 1 second to activate the camouflage.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Information about the </a:t>
            </a:r>
            <a:r>
              <a:rPr lang="en-US" sz="1400" b="1" dirty="0"/>
              <a:t>effectiveness of the camouflage</a:t>
            </a:r>
            <a:r>
              <a:rPr lang="en-US" sz="1400" dirty="0"/>
              <a:t> is conveyed to the gambler via a percentage displayed on the HUD. </a:t>
            </a:r>
          </a:p>
          <a:p>
            <a:pPr>
              <a:buClr>
                <a:srgbClr val="FF7F00"/>
              </a:buClr>
            </a:pPr>
            <a:r>
              <a:rPr lang="en-US" sz="1400" dirty="0"/>
              <a:t>The higher the </a:t>
            </a:r>
            <a:r>
              <a:rPr lang="en-US" sz="1400" b="1" dirty="0"/>
              <a:t>percentage</a:t>
            </a:r>
            <a:r>
              <a:rPr lang="en-US" sz="1400" dirty="0"/>
              <a:t>, the more invisible the gambler seems to be to enemies.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" name="Graphique 9" descr="Homme avec un remplissage uni">
            <a:extLst>
              <a:ext uri="{FF2B5EF4-FFF2-40B4-BE49-F238E27FC236}">
                <a16:creationId xmlns:a16="http://schemas.microsoft.com/office/drawing/2014/main" id="{3974CE40-0F4C-2040-BFB8-0C4D24794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7789" y="3492483"/>
            <a:ext cx="1709116" cy="17091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B5BE36-F62B-964A-8F07-5260418A97E7}"/>
              </a:ext>
            </a:extLst>
          </p:cNvPr>
          <p:cNvSpPr/>
          <p:nvPr/>
        </p:nvSpPr>
        <p:spPr>
          <a:xfrm>
            <a:off x="4622800" y="1917577"/>
            <a:ext cx="2870200" cy="55057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ABD1B8-3494-114A-961D-1E4D808FA13F}"/>
              </a:ext>
            </a:extLst>
          </p:cNvPr>
          <p:cNvSpPr txBox="1"/>
          <p:nvPr/>
        </p:nvSpPr>
        <p:spPr>
          <a:xfrm>
            <a:off x="2376049" y="2002912"/>
            <a:ext cx="7439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Use your environment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931B8A-AD69-F843-8D1C-D515D0ECFCB1}"/>
              </a:ext>
            </a:extLst>
          </p:cNvPr>
          <p:cNvSpPr/>
          <p:nvPr/>
        </p:nvSpPr>
        <p:spPr>
          <a:xfrm>
            <a:off x="2935342" y="3296909"/>
            <a:ext cx="2643187" cy="210026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aphique 11" descr="Courir avec un remplissage uni">
            <a:extLst>
              <a:ext uri="{FF2B5EF4-FFF2-40B4-BE49-F238E27FC236}">
                <a16:creationId xmlns:a16="http://schemas.microsoft.com/office/drawing/2014/main" id="{C2A44298-7002-EA46-81E7-CA180C35DE7B}"/>
              </a:ext>
            </a:extLst>
          </p:cNvPr>
          <p:cNvGrpSpPr/>
          <p:nvPr/>
        </p:nvGrpSpPr>
        <p:grpSpPr>
          <a:xfrm>
            <a:off x="3256541" y="3735220"/>
            <a:ext cx="1287677" cy="1466379"/>
            <a:chOff x="1472770" y="3503414"/>
            <a:chExt cx="1123941" cy="1279921"/>
          </a:xfrm>
          <a:blipFill>
            <a:blip r:embed="rId4"/>
            <a:tile tx="0" ty="0" sx="100000" sy="100000" flip="none" algn="tl"/>
          </a:blipFill>
        </p:grpSpPr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B7DC0F16-FAEA-0047-89D3-88EA3C447F15}"/>
                </a:ext>
              </a:extLst>
            </p:cNvPr>
            <p:cNvSpPr/>
            <p:nvPr/>
          </p:nvSpPr>
          <p:spPr>
            <a:xfrm>
              <a:off x="2157380" y="3503414"/>
              <a:ext cx="238125" cy="238125"/>
            </a:xfrm>
            <a:custGeom>
              <a:avLst/>
              <a:gdLst>
                <a:gd name="connsiteX0" fmla="*/ 238125 w 238125"/>
                <a:gd name="connsiteY0" fmla="*/ 119063 h 238125"/>
                <a:gd name="connsiteX1" fmla="*/ 119062 w 238125"/>
                <a:gd name="connsiteY1" fmla="*/ 238125 h 238125"/>
                <a:gd name="connsiteX2" fmla="*/ 0 w 238125"/>
                <a:gd name="connsiteY2" fmla="*/ 119063 h 238125"/>
                <a:gd name="connsiteX3" fmla="*/ 119062 w 238125"/>
                <a:gd name="connsiteY3" fmla="*/ 0 h 238125"/>
                <a:gd name="connsiteX4" fmla="*/ 238125 w 238125"/>
                <a:gd name="connsiteY4" fmla="*/ 119063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238125">
                  <a:moveTo>
                    <a:pt x="238125" y="119063"/>
                  </a:moveTo>
                  <a:cubicBezTo>
                    <a:pt x="238125" y="184819"/>
                    <a:pt x="184819" y="238125"/>
                    <a:pt x="119062" y="238125"/>
                  </a:cubicBezTo>
                  <a:cubicBezTo>
                    <a:pt x="53306" y="238125"/>
                    <a:pt x="0" y="184819"/>
                    <a:pt x="0" y="119063"/>
                  </a:cubicBezTo>
                  <a:cubicBezTo>
                    <a:pt x="0" y="53306"/>
                    <a:pt x="53306" y="0"/>
                    <a:pt x="119062" y="0"/>
                  </a:cubicBezTo>
                  <a:cubicBezTo>
                    <a:pt x="184819" y="0"/>
                    <a:pt x="238125" y="53306"/>
                    <a:pt x="238125" y="119063"/>
                  </a:cubicBezTo>
                  <a:close/>
                </a:path>
              </a:pathLst>
            </a:custGeom>
            <a:grpFill/>
            <a:ln w="14883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B8F444FB-E6FF-8C4F-8259-AED92C0F7DB1}"/>
                </a:ext>
              </a:extLst>
            </p:cNvPr>
            <p:cNvSpPr/>
            <p:nvPr/>
          </p:nvSpPr>
          <p:spPr>
            <a:xfrm>
              <a:off x="1472770" y="3756421"/>
              <a:ext cx="1123941" cy="1026914"/>
            </a:xfrm>
            <a:custGeom>
              <a:avLst/>
              <a:gdLst>
                <a:gd name="connsiteX0" fmla="*/ 1092398 w 1123941"/>
                <a:gd name="connsiteY0" fmla="*/ 29766 h 1026914"/>
                <a:gd name="connsiteX1" fmla="*/ 1012031 w 1123941"/>
                <a:gd name="connsiteY1" fmla="*/ 55066 h 1026914"/>
                <a:gd name="connsiteX2" fmla="*/ 959941 w 1123941"/>
                <a:gd name="connsiteY2" fmla="*/ 153293 h 1026914"/>
                <a:gd name="connsiteX3" fmla="*/ 730746 w 1123941"/>
                <a:gd name="connsiteY3" fmla="*/ 8930 h 1026914"/>
                <a:gd name="connsiteX4" fmla="*/ 699492 w 1123941"/>
                <a:gd name="connsiteY4" fmla="*/ 0 h 1026914"/>
                <a:gd name="connsiteX5" fmla="*/ 446484 w 1123941"/>
                <a:gd name="connsiteY5" fmla="*/ 0 h 1026914"/>
                <a:gd name="connsiteX6" fmla="*/ 394395 w 1123941"/>
                <a:gd name="connsiteY6" fmla="*/ 31254 h 1026914"/>
                <a:gd name="connsiteX7" fmla="*/ 297656 w 1123941"/>
                <a:gd name="connsiteY7" fmla="*/ 209848 h 1026914"/>
                <a:gd name="connsiteX8" fmla="*/ 321469 w 1123941"/>
                <a:gd name="connsiteY8" fmla="*/ 290215 h 1026914"/>
                <a:gd name="connsiteX9" fmla="*/ 349746 w 1123941"/>
                <a:gd name="connsiteY9" fmla="*/ 297656 h 1026914"/>
                <a:gd name="connsiteX10" fmla="*/ 401836 w 1123941"/>
                <a:gd name="connsiteY10" fmla="*/ 266402 h 1026914"/>
                <a:gd name="connsiteX11" fmla="*/ 482203 w 1123941"/>
                <a:gd name="connsiteY11" fmla="*/ 119063 h 1026914"/>
                <a:gd name="connsiteX12" fmla="*/ 570012 w 1123941"/>
                <a:gd name="connsiteY12" fmla="*/ 119063 h 1026914"/>
                <a:gd name="connsiteX13" fmla="*/ 306586 w 1123941"/>
                <a:gd name="connsiteY13" fmla="*/ 610195 h 1026914"/>
                <a:gd name="connsiteX14" fmla="*/ 59531 w 1123941"/>
                <a:gd name="connsiteY14" fmla="*/ 610195 h 1026914"/>
                <a:gd name="connsiteX15" fmla="*/ 0 w 1123941"/>
                <a:gd name="connsiteY15" fmla="*/ 669727 h 1026914"/>
                <a:gd name="connsiteX16" fmla="*/ 59531 w 1123941"/>
                <a:gd name="connsiteY16" fmla="*/ 729258 h 1026914"/>
                <a:gd name="connsiteX17" fmla="*/ 342305 w 1123941"/>
                <a:gd name="connsiteY17" fmla="*/ 729258 h 1026914"/>
                <a:gd name="connsiteX18" fmla="*/ 394395 w 1123941"/>
                <a:gd name="connsiteY18" fmla="*/ 698004 h 1026914"/>
                <a:gd name="connsiteX19" fmla="*/ 498574 w 1123941"/>
                <a:gd name="connsiteY19" fmla="*/ 506016 h 1026914"/>
                <a:gd name="connsiteX20" fmla="*/ 669727 w 1123941"/>
                <a:gd name="connsiteY20" fmla="*/ 665262 h 1026914"/>
                <a:gd name="connsiteX21" fmla="*/ 656332 w 1123941"/>
                <a:gd name="connsiteY21" fmla="*/ 964406 h 1026914"/>
                <a:gd name="connsiteX22" fmla="*/ 711398 w 1123941"/>
                <a:gd name="connsiteY22" fmla="*/ 1026914 h 1026914"/>
                <a:gd name="connsiteX23" fmla="*/ 714375 w 1123941"/>
                <a:gd name="connsiteY23" fmla="*/ 1026914 h 1026914"/>
                <a:gd name="connsiteX24" fmla="*/ 773906 w 1123941"/>
                <a:gd name="connsiteY24" fmla="*/ 970359 h 1026914"/>
                <a:gd name="connsiteX25" fmla="*/ 788789 w 1123941"/>
                <a:gd name="connsiteY25" fmla="*/ 642937 h 1026914"/>
                <a:gd name="connsiteX26" fmla="*/ 769441 w 1123941"/>
                <a:gd name="connsiteY26" fmla="*/ 596801 h 1026914"/>
                <a:gd name="connsiteX27" fmla="*/ 625078 w 1123941"/>
                <a:gd name="connsiteY27" fmla="*/ 462855 h 1026914"/>
                <a:gd name="connsiteX28" fmla="*/ 776883 w 1123941"/>
                <a:gd name="connsiteY28" fmla="*/ 180082 h 1026914"/>
                <a:gd name="connsiteX29" fmla="*/ 949523 w 1123941"/>
                <a:gd name="connsiteY29" fmla="*/ 288727 h 1026914"/>
                <a:gd name="connsiteX30" fmla="*/ 997148 w 1123941"/>
                <a:gd name="connsiteY30" fmla="*/ 296168 h 1026914"/>
                <a:gd name="connsiteX31" fmla="*/ 1034355 w 1123941"/>
                <a:gd name="connsiteY31" fmla="*/ 266402 h 1026914"/>
                <a:gd name="connsiteX32" fmla="*/ 1116211 w 1123941"/>
                <a:gd name="connsiteY32" fmla="*/ 110133 h 1026914"/>
                <a:gd name="connsiteX33" fmla="*/ 1092398 w 1123941"/>
                <a:gd name="connsiteY33" fmla="*/ 29766 h 102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23941" h="1026914">
                  <a:moveTo>
                    <a:pt x="1092398" y="29766"/>
                  </a:moveTo>
                  <a:cubicBezTo>
                    <a:pt x="1062633" y="14883"/>
                    <a:pt x="1026914" y="25301"/>
                    <a:pt x="1012031" y="55066"/>
                  </a:cubicBezTo>
                  <a:lnTo>
                    <a:pt x="959941" y="153293"/>
                  </a:lnTo>
                  <a:lnTo>
                    <a:pt x="730746" y="8930"/>
                  </a:lnTo>
                  <a:cubicBezTo>
                    <a:pt x="721816" y="2977"/>
                    <a:pt x="711398" y="0"/>
                    <a:pt x="699492" y="0"/>
                  </a:cubicBezTo>
                  <a:lnTo>
                    <a:pt x="446484" y="0"/>
                  </a:lnTo>
                  <a:cubicBezTo>
                    <a:pt x="424160" y="0"/>
                    <a:pt x="404813" y="11906"/>
                    <a:pt x="394395" y="31254"/>
                  </a:cubicBezTo>
                  <a:lnTo>
                    <a:pt x="297656" y="209848"/>
                  </a:lnTo>
                  <a:cubicBezTo>
                    <a:pt x="281285" y="238125"/>
                    <a:pt x="293191" y="275332"/>
                    <a:pt x="321469" y="290215"/>
                  </a:cubicBezTo>
                  <a:cubicBezTo>
                    <a:pt x="330398" y="294680"/>
                    <a:pt x="340816" y="297656"/>
                    <a:pt x="349746" y="297656"/>
                  </a:cubicBezTo>
                  <a:cubicBezTo>
                    <a:pt x="370582" y="297656"/>
                    <a:pt x="391418" y="285750"/>
                    <a:pt x="401836" y="266402"/>
                  </a:cubicBezTo>
                  <a:lnTo>
                    <a:pt x="482203" y="119063"/>
                  </a:lnTo>
                  <a:lnTo>
                    <a:pt x="570012" y="119063"/>
                  </a:lnTo>
                  <a:lnTo>
                    <a:pt x="306586" y="610195"/>
                  </a:lnTo>
                  <a:lnTo>
                    <a:pt x="59531" y="610195"/>
                  </a:lnTo>
                  <a:cubicBezTo>
                    <a:pt x="26789" y="610195"/>
                    <a:pt x="0" y="636984"/>
                    <a:pt x="0" y="669727"/>
                  </a:cubicBezTo>
                  <a:cubicBezTo>
                    <a:pt x="0" y="702469"/>
                    <a:pt x="26789" y="729258"/>
                    <a:pt x="59531" y="729258"/>
                  </a:cubicBezTo>
                  <a:lnTo>
                    <a:pt x="342305" y="729258"/>
                  </a:lnTo>
                  <a:cubicBezTo>
                    <a:pt x="364629" y="729258"/>
                    <a:pt x="383977" y="717352"/>
                    <a:pt x="394395" y="698004"/>
                  </a:cubicBezTo>
                  <a:lnTo>
                    <a:pt x="498574" y="506016"/>
                  </a:lnTo>
                  <a:lnTo>
                    <a:pt x="669727" y="665262"/>
                  </a:lnTo>
                  <a:lnTo>
                    <a:pt x="656332" y="964406"/>
                  </a:lnTo>
                  <a:cubicBezTo>
                    <a:pt x="653355" y="997148"/>
                    <a:pt x="678656" y="1025426"/>
                    <a:pt x="711398" y="1026914"/>
                  </a:cubicBezTo>
                  <a:cubicBezTo>
                    <a:pt x="712887" y="1026914"/>
                    <a:pt x="712887" y="1026914"/>
                    <a:pt x="714375" y="1026914"/>
                  </a:cubicBezTo>
                  <a:cubicBezTo>
                    <a:pt x="745629" y="1026914"/>
                    <a:pt x="772418" y="1001613"/>
                    <a:pt x="773906" y="970359"/>
                  </a:cubicBezTo>
                  <a:lnTo>
                    <a:pt x="788789" y="642937"/>
                  </a:lnTo>
                  <a:cubicBezTo>
                    <a:pt x="790277" y="625078"/>
                    <a:pt x="782836" y="608707"/>
                    <a:pt x="769441" y="596801"/>
                  </a:cubicBezTo>
                  <a:lnTo>
                    <a:pt x="625078" y="462855"/>
                  </a:lnTo>
                  <a:lnTo>
                    <a:pt x="776883" y="180082"/>
                  </a:lnTo>
                  <a:lnTo>
                    <a:pt x="949523" y="288727"/>
                  </a:lnTo>
                  <a:cubicBezTo>
                    <a:pt x="962918" y="297656"/>
                    <a:pt x="980777" y="300633"/>
                    <a:pt x="997148" y="296168"/>
                  </a:cubicBezTo>
                  <a:cubicBezTo>
                    <a:pt x="1013520" y="291703"/>
                    <a:pt x="1026914" y="281285"/>
                    <a:pt x="1034355" y="266402"/>
                  </a:cubicBezTo>
                  <a:lnTo>
                    <a:pt x="1116211" y="110133"/>
                  </a:lnTo>
                  <a:cubicBezTo>
                    <a:pt x="1132582" y="81855"/>
                    <a:pt x="1122164" y="46137"/>
                    <a:pt x="1092398" y="29766"/>
                  </a:cubicBezTo>
                  <a:close/>
                </a:path>
              </a:pathLst>
            </a:custGeom>
            <a:grpFill/>
            <a:ln w="14883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0566125-7169-3242-8305-0FF362736EB3}"/>
              </a:ext>
            </a:extLst>
          </p:cNvPr>
          <p:cNvCxnSpPr>
            <a:cxnSpLocks/>
          </p:cNvCxnSpPr>
          <p:nvPr/>
        </p:nvCxnSpPr>
        <p:spPr>
          <a:xfrm>
            <a:off x="1194666" y="4347039"/>
            <a:ext cx="1655066" cy="1"/>
          </a:xfrm>
          <a:prstGeom prst="straightConnector1">
            <a:avLst/>
          </a:prstGeom>
          <a:ln w="38100">
            <a:solidFill>
              <a:srgbClr val="FF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274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654404C-627B-F44D-9EA3-7EF2AE84A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1" y="2037019"/>
            <a:ext cx="11152022" cy="1094519"/>
          </a:xfrm>
        </p:spPr>
        <p:txBody>
          <a:bodyPr/>
          <a:lstStyle/>
          <a:p>
            <a:pPr marL="0" indent="0">
              <a:buNone/>
            </a:pPr>
            <a:r>
              <a:rPr lang="en-US" sz="1900" dirty="0"/>
              <a:t>If the player </a:t>
            </a:r>
            <a:r>
              <a:rPr lang="en-US" sz="1900" b="1" dirty="0"/>
              <a:t>fails </a:t>
            </a:r>
            <a:r>
              <a:rPr lang="en-US" sz="1900" dirty="0"/>
              <a:t>in the challenge which is to </a:t>
            </a:r>
            <a:r>
              <a:rPr lang="en-US" sz="1900" b="1" dirty="0"/>
              <a:t>avoid the detection zones</a:t>
            </a:r>
            <a:r>
              <a:rPr lang="en-US" sz="1900" dirty="0"/>
              <a:t>, then an </a:t>
            </a:r>
            <a:r>
              <a:rPr lang="en-US" sz="1900" b="1" dirty="0"/>
              <a:t>alert</a:t>
            </a:r>
            <a:r>
              <a:rPr lang="en-US" sz="1900" dirty="0"/>
              <a:t> is triggered. </a:t>
            </a:r>
          </a:p>
          <a:p>
            <a:pPr marL="0" indent="0">
              <a:buNone/>
            </a:pPr>
            <a:r>
              <a:rPr lang="en-US" sz="1900" dirty="0"/>
              <a:t>There are </a:t>
            </a:r>
            <a:r>
              <a:rPr lang="en-US" sz="1900" b="1" dirty="0"/>
              <a:t>4 alert states </a:t>
            </a:r>
            <a:r>
              <a:rPr lang="en-US" sz="1900" dirty="0"/>
              <a:t>represented by a counter, when the counter reaches zero, the alert goes to the next phase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5AAE07B-454B-5F40-BE9E-E6244980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rule – Alert phases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C3B67E9-9472-1D41-8952-7F097C59DF84}"/>
              </a:ext>
            </a:extLst>
          </p:cNvPr>
          <p:cNvGrpSpPr/>
          <p:nvPr/>
        </p:nvGrpSpPr>
        <p:grpSpPr>
          <a:xfrm>
            <a:off x="4029503" y="4115512"/>
            <a:ext cx="1666878" cy="1728789"/>
            <a:chOff x="6343648" y="4857749"/>
            <a:chExt cx="1666878" cy="17287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236B28D-23D2-634C-B7B7-3E19A9A8144D}"/>
                </a:ext>
              </a:extLst>
            </p:cNvPr>
            <p:cNvSpPr/>
            <p:nvPr/>
          </p:nvSpPr>
          <p:spPr>
            <a:xfrm>
              <a:off x="6343649" y="4857749"/>
              <a:ext cx="1666877" cy="371475"/>
            </a:xfrm>
            <a:prstGeom prst="rect">
              <a:avLst/>
            </a:prstGeom>
            <a:solidFill>
              <a:srgbClr val="E1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Alert phase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19FD0BF-E450-C842-B2C9-C5877D3537E4}"/>
                </a:ext>
              </a:extLst>
            </p:cNvPr>
            <p:cNvSpPr/>
            <p:nvPr/>
          </p:nvSpPr>
          <p:spPr>
            <a:xfrm>
              <a:off x="6343648" y="5253036"/>
              <a:ext cx="1666877" cy="13335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The enemy spotted snake and attack him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BDBD04-36EC-F24A-BCB8-48C2E192BFFB}"/>
                </a:ext>
              </a:extLst>
            </p:cNvPr>
            <p:cNvSpPr/>
            <p:nvPr/>
          </p:nvSpPr>
          <p:spPr>
            <a:xfrm>
              <a:off x="6429376" y="5962648"/>
              <a:ext cx="1471612" cy="53700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E10000"/>
                  </a:solidFill>
                </a:rPr>
                <a:t>Alert </a:t>
              </a:r>
            </a:p>
            <a:p>
              <a:pPr algn="ctr"/>
              <a:r>
                <a:rPr lang="en-US" sz="1400" b="1" dirty="0">
                  <a:solidFill>
                    <a:srgbClr val="E10000"/>
                  </a:solidFill>
                </a:rPr>
                <a:t>99 seconds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34487216-A1CC-6640-9E72-326F829A13E2}"/>
              </a:ext>
            </a:extLst>
          </p:cNvPr>
          <p:cNvGrpSpPr/>
          <p:nvPr/>
        </p:nvGrpSpPr>
        <p:grpSpPr>
          <a:xfrm>
            <a:off x="7210639" y="4115512"/>
            <a:ext cx="1666878" cy="1728789"/>
            <a:chOff x="6343648" y="4857749"/>
            <a:chExt cx="1666878" cy="17287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12B1F8-19E5-D046-91CE-DBB8F15011BC}"/>
                </a:ext>
              </a:extLst>
            </p:cNvPr>
            <p:cNvSpPr/>
            <p:nvPr/>
          </p:nvSpPr>
          <p:spPr>
            <a:xfrm>
              <a:off x="6343649" y="4857749"/>
              <a:ext cx="1666877" cy="371475"/>
            </a:xfrm>
            <a:prstGeom prst="rect">
              <a:avLst/>
            </a:prstGeom>
            <a:solidFill>
              <a:srgbClr val="FF7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Evasion phase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F0676-7D16-764A-A6C6-764FA1FCDE01}"/>
                </a:ext>
              </a:extLst>
            </p:cNvPr>
            <p:cNvSpPr/>
            <p:nvPr/>
          </p:nvSpPr>
          <p:spPr>
            <a:xfrm>
              <a:off x="6343648" y="5253036"/>
              <a:ext cx="1666877" cy="13335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The enemy has lost track of snake and is looking for him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787BBE-69B8-154B-B178-8556A6B74CCF}"/>
                </a:ext>
              </a:extLst>
            </p:cNvPr>
            <p:cNvSpPr/>
            <p:nvPr/>
          </p:nvSpPr>
          <p:spPr>
            <a:xfrm>
              <a:off x="6457952" y="5962648"/>
              <a:ext cx="1419225" cy="53700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7F00"/>
                  </a:solidFill>
                </a:rPr>
                <a:t>Evasion</a:t>
              </a:r>
              <a:r>
                <a:rPr lang="en-US" sz="1400" b="1" dirty="0">
                  <a:solidFill>
                    <a:srgbClr val="E10000"/>
                  </a:solidFill>
                </a:rPr>
                <a:t> </a:t>
              </a:r>
            </a:p>
            <a:p>
              <a:pPr algn="ctr"/>
              <a:r>
                <a:rPr lang="en-US" sz="1400" b="1" dirty="0">
                  <a:solidFill>
                    <a:srgbClr val="E10000"/>
                  </a:solidFill>
                </a:rPr>
                <a:t>60 seconds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8F38E10-BF3F-5F4D-B42E-0D5A2DA1D127}"/>
              </a:ext>
            </a:extLst>
          </p:cNvPr>
          <p:cNvGrpSpPr/>
          <p:nvPr/>
        </p:nvGrpSpPr>
        <p:grpSpPr>
          <a:xfrm>
            <a:off x="10391775" y="4115512"/>
            <a:ext cx="1666878" cy="1728789"/>
            <a:chOff x="6343648" y="4857749"/>
            <a:chExt cx="1666878" cy="17287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F26D8BB-4372-634D-BB76-A3E4CD31F3CF}"/>
                </a:ext>
              </a:extLst>
            </p:cNvPr>
            <p:cNvSpPr/>
            <p:nvPr/>
          </p:nvSpPr>
          <p:spPr>
            <a:xfrm>
              <a:off x="6343649" y="4857749"/>
              <a:ext cx="1666877" cy="3714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Caution phase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FEB1EA-DC64-ED4E-BB40-F129204351F4}"/>
                </a:ext>
              </a:extLst>
            </p:cNvPr>
            <p:cNvSpPr/>
            <p:nvPr/>
          </p:nvSpPr>
          <p:spPr>
            <a:xfrm>
              <a:off x="6343648" y="5253036"/>
              <a:ext cx="1666877" cy="13335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The enemy has abandoned the search but remains on guard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FD4C98-E1ED-C445-9855-387213B44F9F}"/>
                </a:ext>
              </a:extLst>
            </p:cNvPr>
            <p:cNvSpPr/>
            <p:nvPr/>
          </p:nvSpPr>
          <p:spPr>
            <a:xfrm>
              <a:off x="6457952" y="5962648"/>
              <a:ext cx="1438275" cy="53700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Caution</a:t>
              </a:r>
              <a:r>
                <a:rPr lang="en-US" sz="1400" b="1" dirty="0">
                  <a:solidFill>
                    <a:srgbClr val="E10000"/>
                  </a:solidFill>
                </a:rPr>
                <a:t> </a:t>
              </a:r>
            </a:p>
            <a:p>
              <a:pPr algn="ctr"/>
              <a:r>
                <a:rPr lang="en-US" sz="1400" b="1" dirty="0">
                  <a:solidFill>
                    <a:srgbClr val="E10000"/>
                  </a:solidFill>
                </a:rPr>
                <a:t>41 seconds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D4B23F0-AC46-4E42-88E8-FBB9D767964C}"/>
              </a:ext>
            </a:extLst>
          </p:cNvPr>
          <p:cNvGrpSpPr/>
          <p:nvPr/>
        </p:nvGrpSpPr>
        <p:grpSpPr>
          <a:xfrm>
            <a:off x="492291" y="4115512"/>
            <a:ext cx="1666878" cy="1728789"/>
            <a:chOff x="6343648" y="4857749"/>
            <a:chExt cx="1666878" cy="17287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68E379-4119-8843-B0A6-F474A3291ECA}"/>
                </a:ext>
              </a:extLst>
            </p:cNvPr>
            <p:cNvSpPr/>
            <p:nvPr/>
          </p:nvSpPr>
          <p:spPr>
            <a:xfrm>
              <a:off x="6343649" y="4857749"/>
              <a:ext cx="1666877" cy="3714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Normal phase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308C2B4-5824-4E40-85C1-08DA07D36E2A}"/>
                </a:ext>
              </a:extLst>
            </p:cNvPr>
            <p:cNvSpPr/>
            <p:nvPr/>
          </p:nvSpPr>
          <p:spPr>
            <a:xfrm>
              <a:off x="6343648" y="5253036"/>
              <a:ext cx="1666877" cy="13335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Enemy is unaware of the presence of snake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D02202D-8224-C141-A9B0-88A1DE191365}"/>
              </a:ext>
            </a:extLst>
          </p:cNvPr>
          <p:cNvGrpSpPr/>
          <p:nvPr/>
        </p:nvGrpSpPr>
        <p:grpSpPr>
          <a:xfrm>
            <a:off x="492291" y="3155350"/>
            <a:ext cx="3677942" cy="821012"/>
            <a:chOff x="566857" y="3237544"/>
            <a:chExt cx="3677942" cy="82101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55CAAB5-3976-BA42-8ECD-FE0F7BEEB081}"/>
                </a:ext>
              </a:extLst>
            </p:cNvPr>
            <p:cNvSpPr/>
            <p:nvPr/>
          </p:nvSpPr>
          <p:spPr>
            <a:xfrm>
              <a:off x="2820710" y="3237544"/>
              <a:ext cx="1283359" cy="821012"/>
            </a:xfrm>
            <a:prstGeom prst="rect">
              <a:avLst/>
            </a:prstGeom>
            <a:solidFill>
              <a:schemeClr val="bg1">
                <a:lumMod val="65000"/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5427F8D4-FBB1-B947-9379-B11E25F1595B}"/>
                </a:ext>
              </a:extLst>
            </p:cNvPr>
            <p:cNvGrpSpPr/>
            <p:nvPr/>
          </p:nvGrpSpPr>
          <p:grpSpPr>
            <a:xfrm>
              <a:off x="3444127" y="3237544"/>
              <a:ext cx="800672" cy="821011"/>
              <a:chOff x="3072285" y="3946232"/>
              <a:chExt cx="1264813" cy="1296941"/>
            </a:xfrm>
          </p:grpSpPr>
          <p:pic>
            <p:nvPicPr>
              <p:cNvPr id="31" name="Graphique 30" descr="Point d’exclamation avec un remplissage uni">
                <a:extLst>
                  <a:ext uri="{FF2B5EF4-FFF2-40B4-BE49-F238E27FC236}">
                    <a16:creationId xmlns:a16="http://schemas.microsoft.com/office/drawing/2014/main" id="{3BD7EFBE-7E4B-1D44-B8FF-0AAF9A84B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200388" y="3946232"/>
                <a:ext cx="914400" cy="914399"/>
              </a:xfrm>
              <a:prstGeom prst="rect">
                <a:avLst/>
              </a:prstGeom>
            </p:spPr>
          </p:pic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A3036A7-81BD-4645-A1AA-5E8F558FC481}"/>
                  </a:ext>
                </a:extLst>
              </p:cNvPr>
              <p:cNvSpPr txBox="1"/>
              <p:nvPr/>
            </p:nvSpPr>
            <p:spPr>
              <a:xfrm>
                <a:off x="3072285" y="4805601"/>
                <a:ext cx="1264813" cy="437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Spotted</a:t>
                </a:r>
              </a:p>
            </p:txBody>
          </p: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41802956-510F-9044-9121-D4F9327E2F55}"/>
                </a:ext>
              </a:extLst>
            </p:cNvPr>
            <p:cNvGrpSpPr/>
            <p:nvPr/>
          </p:nvGrpSpPr>
          <p:grpSpPr>
            <a:xfrm>
              <a:off x="2820710" y="3237545"/>
              <a:ext cx="704511" cy="821010"/>
              <a:chOff x="2253431" y="3933604"/>
              <a:chExt cx="1112908" cy="1296941"/>
            </a:xfrm>
          </p:grpSpPr>
          <p:pic>
            <p:nvPicPr>
              <p:cNvPr id="29" name="Graphique 28" descr="Point d’interrogation avec un remplissage uni">
                <a:extLst>
                  <a:ext uri="{FF2B5EF4-FFF2-40B4-BE49-F238E27FC236}">
                    <a16:creationId xmlns:a16="http://schemas.microsoft.com/office/drawing/2014/main" id="{E47BD1C4-A787-3E4F-8845-4CFDB6DC5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52686" y="393360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0F1DA80-C05E-6643-AADF-045A0E32133E}"/>
                  </a:ext>
                </a:extLst>
              </p:cNvPr>
              <p:cNvSpPr txBox="1"/>
              <p:nvPr/>
            </p:nvSpPr>
            <p:spPr>
              <a:xfrm>
                <a:off x="2253431" y="4792974"/>
                <a:ext cx="1112908" cy="437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Suspect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B2C484-2248-094B-9820-742BF50ED25F}"/>
                </a:ext>
              </a:extLst>
            </p:cNvPr>
            <p:cNvSpPr/>
            <p:nvPr/>
          </p:nvSpPr>
          <p:spPr>
            <a:xfrm>
              <a:off x="566857" y="3237544"/>
              <a:ext cx="2253853" cy="821011"/>
            </a:xfrm>
            <a:prstGeom prst="rect">
              <a:avLst/>
            </a:prstGeom>
            <a:solidFill>
              <a:schemeClr val="tx1">
                <a:alpha val="8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200" dirty="0"/>
                <a:t>Watch out for the signs on the enemies that give you indications </a:t>
              </a:r>
            </a:p>
          </p:txBody>
        </p:sp>
      </p:grp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01F560E-131E-6445-AF37-754BC1A8C861}"/>
              </a:ext>
            </a:extLst>
          </p:cNvPr>
          <p:cNvCxnSpPr>
            <a:stCxn id="26" idx="3"/>
            <a:endCxn id="5" idx="1"/>
          </p:cNvCxnSpPr>
          <p:nvPr/>
        </p:nvCxnSpPr>
        <p:spPr>
          <a:xfrm>
            <a:off x="2159168" y="5177550"/>
            <a:ext cx="1870335" cy="0"/>
          </a:xfrm>
          <a:prstGeom prst="straightConnector1">
            <a:avLst/>
          </a:prstGeom>
          <a:ln w="7620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A97E7612-DBD3-3B48-B787-4705656A77E4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>
            <a:off x="5696380" y="5177550"/>
            <a:ext cx="1514259" cy="0"/>
          </a:xfrm>
          <a:prstGeom prst="straightConnector1">
            <a:avLst/>
          </a:prstGeom>
          <a:ln w="7620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E002C096-F6E6-784C-ABCE-DD5F90816E56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8877516" y="5177550"/>
            <a:ext cx="1514259" cy="0"/>
          </a:xfrm>
          <a:prstGeom prst="straightConnector1">
            <a:avLst/>
          </a:prstGeom>
          <a:ln w="7620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Connecteur en angle 53">
            <a:extLst>
              <a:ext uri="{FF2B5EF4-FFF2-40B4-BE49-F238E27FC236}">
                <a16:creationId xmlns:a16="http://schemas.microsoft.com/office/drawing/2014/main" id="{B3762895-FECB-6940-B41E-EF31578637C1}"/>
              </a:ext>
            </a:extLst>
          </p:cNvPr>
          <p:cNvCxnSpPr>
            <a:stCxn id="14" idx="2"/>
            <a:endCxn id="26" idx="2"/>
          </p:cNvCxnSpPr>
          <p:nvPr/>
        </p:nvCxnSpPr>
        <p:spPr>
          <a:xfrm rot="5400000">
            <a:off x="6275472" y="894559"/>
            <a:ext cx="12700" cy="9899484"/>
          </a:xfrm>
          <a:prstGeom prst="bentConnector3">
            <a:avLst>
              <a:gd name="adj1" fmla="val 3375000"/>
            </a:avLst>
          </a:prstGeom>
          <a:ln w="76200">
            <a:solidFill>
              <a:srgbClr val="FF7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378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219EEE-26D0-0349-B80F-CC2F48506A63}"/>
              </a:ext>
            </a:extLst>
          </p:cNvPr>
          <p:cNvSpPr/>
          <p:nvPr/>
        </p:nvSpPr>
        <p:spPr>
          <a:xfrm>
            <a:off x="1053789" y="2037546"/>
            <a:ext cx="9954101" cy="55057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6679529-665F-D443-B498-AB22B61FA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789" y="2934046"/>
            <a:ext cx="10515600" cy="312211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F7F00"/>
              </a:buClr>
            </a:pPr>
            <a:r>
              <a:rPr lang="en-US" sz="2000" dirty="0"/>
              <a:t>Stealthy movements</a:t>
            </a:r>
          </a:p>
          <a:p>
            <a:pPr>
              <a:lnSpc>
                <a:spcPct val="150000"/>
              </a:lnSpc>
              <a:buClr>
                <a:srgbClr val="FF7F00"/>
              </a:buClr>
            </a:pPr>
            <a:r>
              <a:rPr lang="en-US" sz="2000" dirty="0"/>
              <a:t>Attacks and close quarters combat techniques </a:t>
            </a:r>
          </a:p>
          <a:p>
            <a:pPr>
              <a:lnSpc>
                <a:spcPct val="150000"/>
              </a:lnSpc>
              <a:buClr>
                <a:srgbClr val="FF7F00"/>
              </a:buClr>
            </a:pPr>
            <a:r>
              <a:rPr lang="en-US" sz="2000" dirty="0"/>
              <a:t>Provide several possible and varied infiltration paths </a:t>
            </a:r>
          </a:p>
          <a:p>
            <a:pPr>
              <a:lnSpc>
                <a:spcPct val="150000"/>
              </a:lnSpc>
              <a:buClr>
                <a:srgbClr val="FF7F00"/>
              </a:buClr>
            </a:pPr>
            <a:r>
              <a:rPr lang="en-US" sz="2000" dirty="0"/>
              <a:t>Structuring and challenging the player's escape when he is spotted</a:t>
            </a:r>
          </a:p>
          <a:p>
            <a:pPr>
              <a:lnSpc>
                <a:spcPct val="150000"/>
              </a:lnSpc>
              <a:buClr>
                <a:srgbClr val="FF7F00"/>
              </a:buClr>
            </a:pPr>
            <a:r>
              <a:rPr lang="en-US" sz="2000" dirty="0"/>
              <a:t>A story full of twists and turns and which encourages reflection on wars</a:t>
            </a:r>
          </a:p>
          <a:p>
            <a:pPr marL="0" indent="0">
              <a:buNone/>
            </a:pPr>
            <a:endParaRPr lang="en-US" dirty="0" err="1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40AE7FE-B076-EE43-9274-75B6C573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important for us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4F0CAAC-33B0-3D4A-AD07-4A7BF9A3C04F}"/>
              </a:ext>
            </a:extLst>
          </p:cNvPr>
          <p:cNvSpPr txBox="1"/>
          <p:nvPr/>
        </p:nvSpPr>
        <p:spPr>
          <a:xfrm>
            <a:off x="1053790" y="2051222"/>
            <a:ext cx="1008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 provide a maximum of possibilities and depth on our main axes</a:t>
            </a:r>
          </a:p>
        </p:txBody>
      </p:sp>
    </p:spTree>
    <p:extLst>
      <p:ext uri="{BB962C8B-B14F-4D97-AF65-F5344CB8AC3E}">
        <p14:creationId xmlns:p14="http://schemas.microsoft.com/office/powerpoint/2010/main" val="3823073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1101200" y="1891600"/>
            <a:ext cx="9989600" cy="3074800"/>
          </a:xfrm>
          <a:prstGeom prst="rect">
            <a:avLst/>
          </a:prstGeom>
        </p:spPr>
        <p:txBody>
          <a:bodyPr spcFirstLastPara="1" wrap="square" lIns="43667" tIns="43667" rIns="43667" bIns="43667" anchor="ctr" anchorCtr="0">
            <a:noAutofit/>
          </a:bodyPr>
          <a:lstStyle/>
          <a:p>
            <a:r>
              <a:rPr lang="fr" dirty="0" err="1">
                <a:solidFill>
                  <a:srgbClr val="FF7F00"/>
                </a:solidFill>
                <a:latin typeface="Arial Rounded MT Bold" panose="020F0704030504030204" pitchFamily="34" charset="77"/>
                <a:ea typeface="Apple Symbols" panose="02000000000000000000" pitchFamily="2" charset="-79"/>
                <a:cs typeface="Apple Symbols" panose="02000000000000000000" pitchFamily="2" charset="-79"/>
              </a:rPr>
              <a:t>Thanks</a:t>
            </a:r>
            <a:r>
              <a:rPr lang="fr" dirty="0">
                <a:solidFill>
                  <a:srgbClr val="FF7F00"/>
                </a:solidFill>
                <a:latin typeface="Arial Rounded MT Bold" panose="020F0704030504030204" pitchFamily="34" charset="77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fr" dirty="0" err="1">
                <a:solidFill>
                  <a:srgbClr val="FF7F00"/>
                </a:solidFill>
                <a:latin typeface="Arial Rounded MT Bold" panose="020F0704030504030204" pitchFamily="34" charset="77"/>
                <a:ea typeface="Apple Symbols" panose="02000000000000000000" pitchFamily="2" charset="-79"/>
                <a:cs typeface="Apple Symbols" panose="02000000000000000000" pitchFamily="2" charset="-79"/>
              </a:rPr>
              <a:t>Again</a:t>
            </a:r>
            <a:endParaRPr dirty="0">
              <a:solidFill>
                <a:srgbClr val="FF7F00"/>
              </a:solidFill>
              <a:latin typeface="Arial Rounded MT Bold" panose="020F0704030504030204" pitchFamily="34" charset="77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57371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DBA6D3-0BC4-F645-B8E3-9A8DE9FA2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88" y="20205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Platforms</a:t>
            </a:r>
            <a:r>
              <a:rPr lang="en-US" sz="2400" b="1" dirty="0"/>
              <a:t>: </a:t>
            </a:r>
            <a:r>
              <a:rPr lang="en-US" sz="2400" dirty="0"/>
              <a:t>Console Sony</a:t>
            </a:r>
            <a:r>
              <a:rPr lang="en-US" sz="2400" b="1" dirty="0"/>
              <a:t> </a:t>
            </a:r>
            <a:r>
              <a:rPr lang="en-US" sz="2400" i="1" dirty="0"/>
              <a:t>PS3</a:t>
            </a:r>
            <a:endParaRPr lang="en-US" sz="2400" dirty="0"/>
          </a:p>
          <a:p>
            <a:pPr marL="0" indent="0">
              <a:buNone/>
            </a:pPr>
            <a:r>
              <a:rPr lang="en-US" sz="2400" b="1" u="sng" dirty="0"/>
              <a:t>Camera</a:t>
            </a:r>
            <a:r>
              <a:rPr lang="en-US" sz="2400" b="1" dirty="0"/>
              <a:t>:</a:t>
            </a:r>
            <a:r>
              <a:rPr lang="en-US" sz="2400" dirty="0"/>
              <a:t> Third person </a:t>
            </a:r>
          </a:p>
          <a:p>
            <a:pPr marL="0" indent="0">
              <a:buNone/>
            </a:pPr>
            <a:r>
              <a:rPr lang="en-US" sz="2400" b="1" u="sng" dirty="0"/>
              <a:t>Genre</a:t>
            </a:r>
            <a:r>
              <a:rPr lang="en-US" sz="2400" b="1" dirty="0"/>
              <a:t>:</a:t>
            </a:r>
            <a:r>
              <a:rPr lang="en-US" sz="2400" dirty="0"/>
              <a:t> Stealth-Action  </a:t>
            </a:r>
          </a:p>
          <a:p>
            <a:pPr marL="0" indent="0">
              <a:buNone/>
            </a:pPr>
            <a:r>
              <a:rPr lang="en-US" sz="2400" b="1" u="sng" dirty="0"/>
              <a:t>Target</a:t>
            </a:r>
            <a:r>
              <a:rPr lang="en-US" sz="2400" b="1" dirty="0"/>
              <a:t>: </a:t>
            </a:r>
            <a:r>
              <a:rPr lang="en-US" sz="2400" dirty="0"/>
              <a:t>Action-Mastery (Quantic foundry model)</a:t>
            </a:r>
          </a:p>
          <a:p>
            <a:pPr marL="0" indent="0">
              <a:buNone/>
            </a:pPr>
            <a:r>
              <a:rPr lang="en-US" sz="2400" b="1" u="sng" dirty="0"/>
              <a:t>Modes</a:t>
            </a:r>
            <a:r>
              <a:rPr lang="en-US" sz="2400" b="1" dirty="0"/>
              <a:t>:</a:t>
            </a:r>
            <a:r>
              <a:rPr lang="en-US" sz="2400" dirty="0"/>
              <a:t>  Solo - Multiplayer </a:t>
            </a:r>
          </a:p>
          <a:p>
            <a:pPr marL="0" indent="0">
              <a:buNone/>
            </a:pPr>
            <a:r>
              <a:rPr lang="en-US" sz="2400" b="1" u="sng" dirty="0"/>
              <a:t>Market place</a:t>
            </a:r>
            <a:r>
              <a:rPr lang="en-US" sz="2400" b="1" dirty="0"/>
              <a:t>:</a:t>
            </a:r>
            <a:r>
              <a:rPr lang="en-US" sz="2400" dirty="0"/>
              <a:t> Japan, Europe, North America </a:t>
            </a:r>
          </a:p>
          <a:p>
            <a:pPr marL="0" indent="0">
              <a:buNone/>
            </a:pPr>
            <a:r>
              <a:rPr lang="en-US" sz="2400" b="1" u="sng" dirty="0"/>
              <a:t>Competitors</a:t>
            </a:r>
            <a:r>
              <a:rPr lang="en-US" sz="2400" b="1" dirty="0"/>
              <a:t>:</a:t>
            </a:r>
            <a:r>
              <a:rPr lang="en-US" sz="2400" dirty="0"/>
              <a:t> Hitman, Splinter Cell, Tenchu, Assassin’s Creed</a:t>
            </a:r>
          </a:p>
          <a:p>
            <a:pPr marL="0" indent="0">
              <a:buNone/>
            </a:pPr>
            <a:r>
              <a:rPr lang="en-US" sz="2400" b="1" u="sng" dirty="0"/>
              <a:t>Art style</a:t>
            </a:r>
            <a:r>
              <a:rPr lang="en-US" sz="2400" b="1" dirty="0"/>
              <a:t>: </a:t>
            </a:r>
            <a:r>
              <a:rPr lang="en-US" sz="2400" dirty="0"/>
              <a:t>Military - Realistic </a:t>
            </a:r>
          </a:p>
          <a:p>
            <a:pPr marL="0" indent="0">
              <a:buNone/>
            </a:pPr>
            <a:r>
              <a:rPr lang="en-US" sz="2400" b="1" u="sng" dirty="0"/>
              <a:t>Themes</a:t>
            </a:r>
            <a:r>
              <a:rPr lang="en-US" sz="2400" b="1" dirty="0"/>
              <a:t>: </a:t>
            </a:r>
            <a:r>
              <a:rPr lang="en-US" sz="2400" dirty="0"/>
              <a:t>War - Technology</a:t>
            </a:r>
            <a:r>
              <a:rPr lang="en-US" sz="2400" b="1" dirty="0"/>
              <a:t> - </a:t>
            </a:r>
            <a:r>
              <a:rPr lang="en-US" sz="2400" dirty="0"/>
              <a:t>Espionage</a:t>
            </a:r>
            <a:r>
              <a:rPr lang="en-US" sz="2400" b="1" dirty="0"/>
              <a:t> </a:t>
            </a:r>
            <a:endParaRPr lang="en-US" sz="2400" dirty="0"/>
          </a:p>
          <a:p>
            <a:pPr marL="0" indent="0">
              <a:buNone/>
            </a:pPr>
            <a:r>
              <a:rPr lang="en-US" sz="2400" b="1" u="sng" dirty="0"/>
              <a:t>Business model</a:t>
            </a:r>
            <a:r>
              <a:rPr lang="en-US" sz="2400" b="1" dirty="0"/>
              <a:t>: </a:t>
            </a:r>
            <a:r>
              <a:rPr lang="en-US" sz="2400" dirty="0"/>
              <a:t>Premium</a:t>
            </a:r>
          </a:p>
          <a:p>
            <a:pPr marL="0" indent="0">
              <a:buNone/>
            </a:pPr>
            <a:endParaRPr lang="en-US" sz="12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D27952B-42B8-C046-9C12-F3F65EF81B74}"/>
              </a:ext>
            </a:extLst>
          </p:cNvPr>
          <p:cNvGrpSpPr/>
          <p:nvPr/>
        </p:nvGrpSpPr>
        <p:grpSpPr>
          <a:xfrm>
            <a:off x="0" y="642535"/>
            <a:ext cx="12192000" cy="1240771"/>
            <a:chOff x="0" y="493900"/>
            <a:chExt cx="12192000" cy="124077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5133664-2ED7-7E4F-A55F-3806C8D1FCBF}"/>
                </a:ext>
              </a:extLst>
            </p:cNvPr>
            <p:cNvSpPr/>
            <p:nvPr/>
          </p:nvSpPr>
          <p:spPr>
            <a:xfrm>
              <a:off x="0" y="655265"/>
              <a:ext cx="12192000" cy="918041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99A821-4F93-2B41-99A2-05DAD2B3D60C}"/>
                </a:ext>
              </a:extLst>
            </p:cNvPr>
            <p:cNvSpPr/>
            <p:nvPr/>
          </p:nvSpPr>
          <p:spPr>
            <a:xfrm>
              <a:off x="0" y="493900"/>
              <a:ext cx="12192000" cy="1613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7F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7E664F-5477-5345-825D-D49B68DBC86A}"/>
                </a:ext>
              </a:extLst>
            </p:cNvPr>
            <p:cNvSpPr/>
            <p:nvPr/>
          </p:nvSpPr>
          <p:spPr>
            <a:xfrm>
              <a:off x="0" y="1573306"/>
              <a:ext cx="12192000" cy="1613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7F00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7A22F2E-7854-0640-A89E-37796D82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88" y="909141"/>
            <a:ext cx="10515600" cy="707558"/>
          </a:xfrm>
          <a:prstGeom prst="rect">
            <a:avLst/>
          </a:prstGeo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Game </a:t>
            </a:r>
            <a:r>
              <a:rPr lang="en-US" b="1" dirty="0">
                <a:solidFill>
                  <a:schemeClr val="bg1"/>
                </a:solidFill>
              </a:rPr>
              <a:t>identity</a:t>
            </a:r>
            <a:r>
              <a:rPr lang="fr-FR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5BBD46-74F2-F341-ACB1-AC777D656B3D}"/>
              </a:ext>
            </a:extLst>
          </p:cNvPr>
          <p:cNvSpPr/>
          <p:nvPr/>
        </p:nvSpPr>
        <p:spPr>
          <a:xfrm>
            <a:off x="-88777" y="6670423"/>
            <a:ext cx="12375472" cy="231120"/>
          </a:xfrm>
          <a:prstGeom prst="rect">
            <a:avLst/>
          </a:prstGeom>
          <a:solidFill>
            <a:schemeClr val="accent2"/>
          </a:solidFill>
          <a:ln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E05BD1-A2F7-0B41-9187-84B9A7236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138" y="2534740"/>
            <a:ext cx="26416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1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927376-A43C-5445-8525-C40E24015BF6}"/>
              </a:ext>
            </a:extLst>
          </p:cNvPr>
          <p:cNvSpPr/>
          <p:nvPr/>
        </p:nvSpPr>
        <p:spPr>
          <a:xfrm>
            <a:off x="4184649" y="1975422"/>
            <a:ext cx="3822701" cy="36933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30C28DD-64A7-6941-8137-BBB059CA5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1" y="2344754"/>
            <a:ext cx="11699709" cy="4025900"/>
          </a:xfrm>
        </p:spPr>
        <p:txBody>
          <a:bodyPr anchor="ctr"/>
          <a:lstStyle/>
          <a:p>
            <a:pPr marL="0" indent="0">
              <a:buNone/>
            </a:pPr>
            <a:endParaRPr lang="en-US" sz="2000" dirty="0"/>
          </a:p>
          <a:p>
            <a:pPr>
              <a:lnSpc>
                <a:spcPct val="200000"/>
              </a:lnSpc>
              <a:buClr>
                <a:srgbClr val="FF7F00"/>
              </a:buClr>
              <a:buFont typeface="Wingdings" pitchFamily="2" charset="2"/>
              <a:buChar char="ü"/>
            </a:pPr>
            <a:r>
              <a:rPr lang="en-US" sz="2000" b="1" dirty="0"/>
              <a:t>Variety of stealth techniques </a:t>
            </a:r>
            <a:r>
              <a:rPr lang="en-US" sz="2000" dirty="0"/>
              <a:t>(Crouching, lying down, close combat, decoying, playing dead, taking cover…) </a:t>
            </a:r>
            <a:endParaRPr lang="en-US" sz="2000" b="1" dirty="0"/>
          </a:p>
          <a:p>
            <a:pPr>
              <a:lnSpc>
                <a:spcPct val="200000"/>
              </a:lnSpc>
              <a:buClr>
                <a:srgbClr val="FF7F00"/>
              </a:buClr>
              <a:buFont typeface="Wingdings" pitchFamily="2" charset="2"/>
              <a:buChar char="ü"/>
            </a:pPr>
            <a:r>
              <a:rPr lang="en-US" sz="2000" b="1" dirty="0"/>
              <a:t>Octocamo</a:t>
            </a:r>
            <a:r>
              <a:rPr lang="en-US" sz="2000" dirty="0"/>
              <a:t> (new camouflage technology)  </a:t>
            </a:r>
          </a:p>
          <a:p>
            <a:pPr>
              <a:lnSpc>
                <a:spcPct val="200000"/>
              </a:lnSpc>
              <a:buClr>
                <a:srgbClr val="FF7F00"/>
              </a:buClr>
              <a:buFont typeface="Wingdings" pitchFamily="2" charset="2"/>
              <a:buChar char="ü"/>
            </a:pPr>
            <a:r>
              <a:rPr lang="en-US" sz="2000" b="1" dirty="0"/>
              <a:t>Stealth on a battlefield </a:t>
            </a:r>
            <a:r>
              <a:rPr lang="en-US" sz="2000" dirty="0"/>
              <a:t>(new environment)</a:t>
            </a:r>
          </a:p>
          <a:p>
            <a:pPr>
              <a:lnSpc>
                <a:spcPct val="200000"/>
              </a:lnSpc>
              <a:buClr>
                <a:srgbClr val="FF7F00"/>
              </a:buClr>
              <a:buFont typeface="Wingdings" pitchFamily="2" charset="2"/>
              <a:buChar char="ü"/>
            </a:pPr>
            <a:r>
              <a:rPr lang="en-US" sz="2000" b="1" dirty="0"/>
              <a:t>Make alliance on the battlefield </a:t>
            </a:r>
          </a:p>
          <a:p>
            <a:pPr>
              <a:lnSpc>
                <a:spcPct val="200000"/>
              </a:lnSpc>
              <a:buClr>
                <a:srgbClr val="FF7F00"/>
              </a:buClr>
              <a:buFont typeface="Wingdings" pitchFamily="2" charset="2"/>
              <a:buChar char="ü"/>
            </a:pPr>
            <a:r>
              <a:rPr lang="en-US" sz="2000" b="1" dirty="0"/>
              <a:t>Cinematographic experience trough high quality cutscenes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B69937A-B1B1-C244-BDFF-021D4B0D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Key Selling Points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591DCE-CBA8-B74F-B29F-876348CA2882}"/>
              </a:ext>
            </a:extLst>
          </p:cNvPr>
          <p:cNvSpPr txBox="1"/>
          <p:nvPr/>
        </p:nvSpPr>
        <p:spPr>
          <a:xfrm>
            <a:off x="4184650" y="1975422"/>
            <a:ext cx="3822700" cy="369332"/>
          </a:xfrm>
          <a:prstGeom prst="rect">
            <a:avLst/>
          </a:prstGeom>
          <a:noFill/>
          <a:ln w="38100">
            <a:solidFill>
              <a:srgbClr val="FF7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A cocktail of stealth and action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896F8D-2C61-DD4C-9026-F63E3BC5E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170" y="3213099"/>
            <a:ext cx="5033966" cy="335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4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D9993F-095E-C145-AECE-9C76F2E82D1A}"/>
              </a:ext>
            </a:extLst>
          </p:cNvPr>
          <p:cNvSpPr/>
          <p:nvPr/>
        </p:nvSpPr>
        <p:spPr>
          <a:xfrm>
            <a:off x="-93045" y="6674802"/>
            <a:ext cx="12378090" cy="237605"/>
          </a:xfrm>
          <a:prstGeom prst="rect">
            <a:avLst/>
          </a:prstGeom>
          <a:solidFill>
            <a:srgbClr val="FF7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D941A6-E311-4B43-8874-63E3128E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91" y="828675"/>
            <a:ext cx="10515600" cy="876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Game pillars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E2831-2942-4D49-ABC1-9847489A5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4975"/>
            <a:ext cx="10515600" cy="4729162"/>
          </a:xfrm>
        </p:spPr>
        <p:txBody>
          <a:bodyPr anchor="ctr" anchorCtr="1"/>
          <a:lstStyle/>
          <a:p>
            <a:pPr>
              <a:lnSpc>
                <a:spcPct val="200000"/>
              </a:lnSpc>
              <a:buClr>
                <a:srgbClr val="FF7F00"/>
              </a:buClr>
              <a:buFont typeface="Wingdings" pitchFamily="2" charset="2"/>
              <a:buChar char="ü"/>
            </a:pPr>
            <a:r>
              <a:rPr lang="en-US" dirty="0"/>
              <a:t>A great cinematographic show </a:t>
            </a:r>
          </a:p>
          <a:p>
            <a:pPr>
              <a:lnSpc>
                <a:spcPct val="200000"/>
              </a:lnSpc>
              <a:buClr>
                <a:srgbClr val="FF7F00"/>
              </a:buClr>
              <a:buFont typeface="Wingdings" pitchFamily="2" charset="2"/>
              <a:buChar char="ü"/>
            </a:pPr>
            <a:r>
              <a:rPr lang="en-US" dirty="0"/>
              <a:t>A wide variety of stealth approaches </a:t>
            </a:r>
          </a:p>
          <a:p>
            <a:pPr>
              <a:lnSpc>
                <a:spcPct val="200000"/>
              </a:lnSpc>
              <a:buClr>
                <a:srgbClr val="FF7F00"/>
              </a:buClr>
              <a:buFont typeface="Wingdings" pitchFamily="2" charset="2"/>
              <a:buChar char="ü"/>
            </a:pPr>
            <a:r>
              <a:rPr lang="en-US" dirty="0"/>
              <a:t>Accessibility </a:t>
            </a:r>
            <a:r>
              <a:rPr lang="en-US" sz="1800" i="1" dirty="0"/>
              <a:t>(the metal gear solid, the most accessible and the least rigid)</a:t>
            </a:r>
          </a:p>
          <a:p>
            <a:pPr>
              <a:lnSpc>
                <a:spcPct val="200000"/>
              </a:lnSpc>
              <a:buClr>
                <a:srgbClr val="FF7F00"/>
              </a:buClr>
              <a:buFont typeface="Wingdings" pitchFamily="2" charset="2"/>
              <a:buChar char="ü"/>
            </a:pPr>
            <a:r>
              <a:rPr lang="en-US" dirty="0"/>
              <a:t>Infiltration in a dynamic battlefield</a:t>
            </a:r>
          </a:p>
        </p:txBody>
      </p:sp>
    </p:spTree>
    <p:extLst>
      <p:ext uri="{BB962C8B-B14F-4D97-AF65-F5344CB8AC3E}">
        <p14:creationId xmlns:p14="http://schemas.microsoft.com/office/powerpoint/2010/main" val="598337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95528A-F9AC-CF48-90C9-4CBF2FE12F86}"/>
              </a:ext>
            </a:extLst>
          </p:cNvPr>
          <p:cNvSpPr/>
          <p:nvPr/>
        </p:nvSpPr>
        <p:spPr>
          <a:xfrm>
            <a:off x="3773585" y="2030291"/>
            <a:ext cx="4644829" cy="369332"/>
          </a:xfrm>
          <a:prstGeom prst="rect">
            <a:avLst/>
          </a:prstGeom>
          <a:solidFill>
            <a:srgbClr val="FF7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6712CB-32F8-D542-B434-8B0756C64AEC}"/>
              </a:ext>
            </a:extLst>
          </p:cNvPr>
          <p:cNvSpPr txBox="1"/>
          <p:nvPr/>
        </p:nvSpPr>
        <p:spPr>
          <a:xfrm>
            <a:off x="3773585" y="2033322"/>
            <a:ext cx="4644829" cy="369332"/>
          </a:xfrm>
          <a:prstGeom prst="rect">
            <a:avLst/>
          </a:prstGeom>
          <a:noFill/>
          <a:ln w="38100">
            <a:solidFill>
              <a:srgbClr val="FF7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Be the best and complete stealth experience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FDEE64A-29BF-DC4E-A0FA-8CC51082B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42" y="2010804"/>
            <a:ext cx="8451683" cy="4543425"/>
          </a:xfrm>
        </p:spPr>
        <p:txBody>
          <a:bodyPr anchor="ctr"/>
          <a:lstStyle/>
          <a:p>
            <a:pPr>
              <a:lnSpc>
                <a:spcPct val="100000"/>
              </a:lnSpc>
              <a:buClr>
                <a:srgbClr val="FF7F00"/>
              </a:buClr>
            </a:pPr>
            <a:r>
              <a:rPr lang="en-US" sz="2000" dirty="0"/>
              <a:t>Stealth games have been selling very well over the last few years</a:t>
            </a:r>
          </a:p>
          <a:p>
            <a:pPr lvl="2">
              <a:lnSpc>
                <a:spcPct val="100000"/>
              </a:lnSpc>
              <a:buClr>
                <a:srgbClr val="FF7F00"/>
              </a:buClr>
            </a:pPr>
            <a:r>
              <a:rPr lang="en-US" sz="1600" dirty="0"/>
              <a:t>With great title like Splinter Cell, Hitman, Tenchu, and our Metal Gear Solid 3</a:t>
            </a:r>
          </a:p>
          <a:p>
            <a:pPr>
              <a:lnSpc>
                <a:spcPct val="150000"/>
              </a:lnSpc>
              <a:buClr>
                <a:srgbClr val="FF7F00"/>
              </a:buClr>
            </a:pPr>
            <a:r>
              <a:rPr lang="en-US" sz="2000" dirty="0"/>
              <a:t>Opportunity : </a:t>
            </a:r>
          </a:p>
          <a:p>
            <a:pPr lvl="1">
              <a:lnSpc>
                <a:spcPct val="150000"/>
              </a:lnSpc>
              <a:buClr>
                <a:srgbClr val="FF7F00"/>
              </a:buClr>
            </a:pPr>
            <a:r>
              <a:rPr lang="en-US" sz="1600" dirty="0"/>
              <a:t>Technological showcase for the PS3 with the Octocamo and great cutscenes</a:t>
            </a:r>
            <a:endParaRPr lang="en-US" sz="2000" dirty="0"/>
          </a:p>
          <a:p>
            <a:pPr>
              <a:lnSpc>
                <a:spcPct val="150000"/>
              </a:lnSpc>
              <a:buClr>
                <a:srgbClr val="FF7F00"/>
              </a:buClr>
            </a:pPr>
            <a:r>
              <a:rPr lang="en-US" sz="2000" dirty="0"/>
              <a:t>To explore </a:t>
            </a:r>
          </a:p>
          <a:p>
            <a:pPr lvl="1">
              <a:lnSpc>
                <a:spcPct val="150000"/>
              </a:lnSpc>
              <a:buClr>
                <a:srgbClr val="FF7F00"/>
              </a:buClr>
            </a:pPr>
            <a:r>
              <a:rPr lang="en-US" sz="1600" dirty="0"/>
              <a:t>New possibilities with multiplayer modes (player retention on the long run)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24FF227-B62F-F54C-A205-2C1F4CC9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42" y="801844"/>
            <a:ext cx="10515600" cy="918041"/>
          </a:xfrm>
        </p:spPr>
        <p:txBody>
          <a:bodyPr/>
          <a:lstStyle/>
          <a:p>
            <a:r>
              <a:rPr lang="en-US" dirty="0"/>
              <a:t>Market place</a:t>
            </a:r>
          </a:p>
        </p:txBody>
      </p:sp>
      <p:pic>
        <p:nvPicPr>
          <p:cNvPr id="21506" name="Picture 2" descr="Console PS3 FAT 160 Go : Référence Gaming">
            <a:extLst>
              <a:ext uri="{FF2B5EF4-FFF2-40B4-BE49-F238E27FC236}">
                <a16:creationId xmlns:a16="http://schemas.microsoft.com/office/drawing/2014/main" id="{A6A86A95-A455-9241-ABB6-0FE1183DB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709" y="4393408"/>
            <a:ext cx="1435521" cy="21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Multiplayer game line icon video games and Vector Image">
            <a:extLst>
              <a:ext uri="{FF2B5EF4-FFF2-40B4-BE49-F238E27FC236}">
                <a16:creationId xmlns:a16="http://schemas.microsoft.com/office/drawing/2014/main" id="{67315487-40BC-AD4C-B6B7-39C44D98D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4375" r="21575" b="11692"/>
          <a:stretch/>
        </p:blipFill>
        <p:spPr bwMode="auto">
          <a:xfrm>
            <a:off x="10464034" y="4485061"/>
            <a:ext cx="1435521" cy="207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95BAD9-05E6-8B40-B020-49FA890D0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674" y="2033322"/>
            <a:ext cx="2882626" cy="12948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D4FBFB-91DD-824C-8D5F-8684453FF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975" y="3282691"/>
            <a:ext cx="3248025" cy="8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C74CD3-656A-124A-8AED-E4ADEFCF0678}"/>
              </a:ext>
            </a:extLst>
          </p:cNvPr>
          <p:cNvSpPr/>
          <p:nvPr/>
        </p:nvSpPr>
        <p:spPr>
          <a:xfrm>
            <a:off x="2399233" y="1998833"/>
            <a:ext cx="6935760" cy="2952729"/>
          </a:xfrm>
          <a:prstGeom prst="rect">
            <a:avLst/>
          </a:prstGeom>
          <a:solidFill>
            <a:srgbClr val="FF7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B52095-639F-7842-9C3E-0910CDD9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Background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497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FE5075-BD49-244A-BD2D-263289B4F5F0}"/>
              </a:ext>
            </a:extLst>
          </p:cNvPr>
          <p:cNvSpPr/>
          <p:nvPr/>
        </p:nvSpPr>
        <p:spPr>
          <a:xfrm>
            <a:off x="3655732" y="1945014"/>
            <a:ext cx="4880536" cy="550572"/>
          </a:xfrm>
          <a:prstGeom prst="rect">
            <a:avLst/>
          </a:prstGeom>
          <a:solidFill>
            <a:srgbClr val="FF7F00">
              <a:alpha val="3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FF2C9AD-2C3D-374D-839B-FCED87746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0" y="2728912"/>
            <a:ext cx="11223459" cy="3806942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/>
              <a:t>In the near future, the world is now fully controlled by </a:t>
            </a:r>
            <a:r>
              <a:rPr lang="en-US" sz="2400" b="1" dirty="0"/>
              <a:t>private military companies </a:t>
            </a:r>
            <a:r>
              <a:rPr lang="en-US" sz="2400" dirty="0"/>
              <a:t>(PMCs) composed by soldier enhanced by nano-machines. Behind all this, a </a:t>
            </a:r>
            <a:r>
              <a:rPr lang="en-US" sz="2400" b="1" dirty="0"/>
              <a:t>secret society </a:t>
            </a:r>
            <a:r>
              <a:rPr lang="en-US" sz="2400" dirty="0"/>
              <a:t>wants to increase its power by </a:t>
            </a:r>
            <a:r>
              <a:rPr lang="en-US" sz="2400" b="1" dirty="0"/>
              <a:t>controlling the population </a:t>
            </a:r>
            <a:r>
              <a:rPr lang="en-US" sz="2400" dirty="0"/>
              <a:t>trough their private </a:t>
            </a:r>
            <a:r>
              <a:rPr lang="en-US" sz="2400" b="1" dirty="0"/>
              <a:t>information </a:t>
            </a:r>
            <a:r>
              <a:rPr lang="en-US" sz="2400" dirty="0"/>
              <a:t>with </a:t>
            </a:r>
            <a:r>
              <a:rPr lang="en-US" sz="2400" b="1" dirty="0"/>
              <a:t>AI and nano-machines</a:t>
            </a:r>
            <a:r>
              <a:rPr lang="en-US" sz="2400" dirty="0"/>
              <a:t>. 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b="1" dirty="0">
                <a:solidFill>
                  <a:srgbClr val="FF7F00"/>
                </a:solidFill>
                <a:effectLst/>
              </a:rPr>
              <a:t>Key information</a:t>
            </a:r>
          </a:p>
          <a:p>
            <a:pPr>
              <a:buClr>
                <a:srgbClr val="FF7F00"/>
              </a:buClr>
            </a:pPr>
            <a:r>
              <a:rPr lang="en-US" sz="2400" dirty="0"/>
              <a:t>Based on Metal Gear Solid Universe </a:t>
            </a:r>
          </a:p>
          <a:p>
            <a:pPr>
              <a:buClr>
                <a:srgbClr val="FF7F00"/>
              </a:buClr>
            </a:pPr>
            <a:r>
              <a:rPr lang="en-US" sz="2400" dirty="0"/>
              <a:t>Old snake vs Liquid ocelot </a:t>
            </a:r>
          </a:p>
          <a:p>
            <a:pPr>
              <a:buClr>
                <a:srgbClr val="FF7F00"/>
              </a:buClr>
            </a:pPr>
            <a:r>
              <a:rPr lang="en-US" sz="2400" dirty="0"/>
              <a:t>Emphasizing the notion of sacrifice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4394ABE-B70C-DA46-9036-926B4E7A4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 - Universe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BFA5506-41AD-694F-86AB-2BD59D3F1E1A}"/>
              </a:ext>
            </a:extLst>
          </p:cNvPr>
          <p:cNvSpPr txBox="1">
            <a:spLocks/>
          </p:cNvSpPr>
          <p:nvPr/>
        </p:nvSpPr>
        <p:spPr>
          <a:xfrm>
            <a:off x="3655732" y="1962242"/>
            <a:ext cx="4880536" cy="524312"/>
          </a:xfrm>
          <a:prstGeom prst="rect">
            <a:avLst/>
          </a:prstGeom>
          <a:ln w="38100">
            <a:solidFill>
              <a:srgbClr val="FF7F00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/>
              <a:t>War - Technology - Espionage</a:t>
            </a:r>
          </a:p>
        </p:txBody>
      </p:sp>
    </p:spTree>
    <p:extLst>
      <p:ext uri="{BB962C8B-B14F-4D97-AF65-F5344CB8AC3E}">
        <p14:creationId xmlns:p14="http://schemas.microsoft.com/office/powerpoint/2010/main" val="2140585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11044</TotalTime>
  <Words>1567</Words>
  <Application>Microsoft Macintosh PowerPoint</Application>
  <PresentationFormat>Grand écran</PresentationFormat>
  <Paragraphs>328</Paragraphs>
  <Slides>34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5" baseType="lpstr">
      <vt:lpstr>Apple SD Gothic Neo</vt:lpstr>
      <vt:lpstr>Arial</vt:lpstr>
      <vt:lpstr>Arial Rounded MT Bold</vt:lpstr>
      <vt:lpstr>Calibri</vt:lpstr>
      <vt:lpstr>Calibri Light</vt:lpstr>
      <vt:lpstr>Helvetica Neue</vt:lpstr>
      <vt:lpstr>Helvetica Neue Light</vt:lpstr>
      <vt:lpstr>Quantum</vt:lpstr>
      <vt:lpstr>Wingdings</vt:lpstr>
      <vt:lpstr>Thème Office</vt:lpstr>
      <vt:lpstr>Gradient</vt:lpstr>
      <vt:lpstr>METAL GEAR SOLID 4 </vt:lpstr>
      <vt:lpstr>Introduction</vt:lpstr>
      <vt:lpstr>Concept</vt:lpstr>
      <vt:lpstr>Game identity  </vt:lpstr>
      <vt:lpstr>Key Selling Points </vt:lpstr>
      <vt:lpstr>Game pillars </vt:lpstr>
      <vt:lpstr>Market place</vt:lpstr>
      <vt:lpstr>Background</vt:lpstr>
      <vt:lpstr>Theme - Universe</vt:lpstr>
      <vt:lpstr>Main protagonists</vt:lpstr>
      <vt:lpstr>Art style </vt:lpstr>
      <vt:lpstr>References</vt:lpstr>
      <vt:lpstr>Gameplay</vt:lpstr>
      <vt:lpstr>Example of ingredients</vt:lpstr>
      <vt:lpstr>Goal</vt:lpstr>
      <vt:lpstr>Macro progression </vt:lpstr>
      <vt:lpstr>Core gameplay</vt:lpstr>
      <vt:lpstr>Core loop</vt:lpstr>
      <vt:lpstr>3C </vt:lpstr>
      <vt:lpstr>Monetization</vt:lpstr>
      <vt:lpstr>Monetization</vt:lpstr>
      <vt:lpstr>Mock up</vt:lpstr>
      <vt:lpstr>Mock-up – Wide shot camera </vt:lpstr>
      <vt:lpstr>Mock-up – aim and shoot action </vt:lpstr>
      <vt:lpstr>Mock-up – Stealth cover action</vt:lpstr>
      <vt:lpstr>Mock-up – Aim and shoot </vt:lpstr>
      <vt:lpstr>Thanks And be creative  </vt:lpstr>
      <vt:lpstr>More details</vt:lpstr>
      <vt:lpstr>Tactical movements </vt:lpstr>
      <vt:lpstr>CQC techniques overview </vt:lpstr>
      <vt:lpstr>Octocamo </vt:lpstr>
      <vt:lpstr>Main rule – Alert phases</vt:lpstr>
      <vt:lpstr>What’s important for us </vt:lpstr>
      <vt:lpstr>Thanks Again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 GEAR SOLID 4 </dc:title>
  <dc:creator>Alexandre  afonso</dc:creator>
  <cp:lastModifiedBy>Alexandre  afonso</cp:lastModifiedBy>
  <cp:revision>138</cp:revision>
  <dcterms:created xsi:type="dcterms:W3CDTF">2021-01-20T10:23:01Z</dcterms:created>
  <dcterms:modified xsi:type="dcterms:W3CDTF">2021-01-28T09:24:32Z</dcterms:modified>
</cp:coreProperties>
</file>